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4" r:id="rId1"/>
  </p:sldMasterIdLst>
  <p:notesMasterIdLst>
    <p:notesMasterId r:id="rId58"/>
  </p:notesMasterIdLst>
  <p:sldIdLst>
    <p:sldId id="280" r:id="rId2"/>
    <p:sldId id="256" r:id="rId3"/>
    <p:sldId id="436" r:id="rId4"/>
    <p:sldId id="384" r:id="rId5"/>
    <p:sldId id="433" r:id="rId6"/>
    <p:sldId id="394" r:id="rId7"/>
    <p:sldId id="395" r:id="rId8"/>
    <p:sldId id="396" r:id="rId9"/>
    <p:sldId id="435" r:id="rId10"/>
    <p:sldId id="398" r:id="rId11"/>
    <p:sldId id="399" r:id="rId12"/>
    <p:sldId id="400" r:id="rId13"/>
    <p:sldId id="402" r:id="rId14"/>
    <p:sldId id="388" r:id="rId15"/>
    <p:sldId id="389" r:id="rId16"/>
    <p:sldId id="401" r:id="rId17"/>
    <p:sldId id="403" r:id="rId18"/>
    <p:sldId id="410" r:id="rId19"/>
    <p:sldId id="397" r:id="rId20"/>
    <p:sldId id="439" r:id="rId21"/>
    <p:sldId id="404" r:id="rId22"/>
    <p:sldId id="393" r:id="rId23"/>
    <p:sldId id="409" r:id="rId24"/>
    <p:sldId id="405" r:id="rId25"/>
    <p:sldId id="406" r:id="rId26"/>
    <p:sldId id="407" r:id="rId27"/>
    <p:sldId id="408" r:id="rId28"/>
    <p:sldId id="392" r:id="rId29"/>
    <p:sldId id="411" r:id="rId30"/>
    <p:sldId id="412" r:id="rId31"/>
    <p:sldId id="414" r:id="rId32"/>
    <p:sldId id="415" r:id="rId33"/>
    <p:sldId id="416" r:id="rId34"/>
    <p:sldId id="417" r:id="rId35"/>
    <p:sldId id="418" r:id="rId36"/>
    <p:sldId id="419" r:id="rId37"/>
    <p:sldId id="437" r:id="rId38"/>
    <p:sldId id="420" r:id="rId39"/>
    <p:sldId id="421" r:id="rId40"/>
    <p:sldId id="423" r:id="rId41"/>
    <p:sldId id="422" r:id="rId42"/>
    <p:sldId id="430" r:id="rId43"/>
    <p:sldId id="432" r:id="rId44"/>
    <p:sldId id="424" r:id="rId45"/>
    <p:sldId id="431" r:id="rId46"/>
    <p:sldId id="425" r:id="rId47"/>
    <p:sldId id="426" r:id="rId48"/>
    <p:sldId id="427" r:id="rId49"/>
    <p:sldId id="428" r:id="rId50"/>
    <p:sldId id="429" r:id="rId51"/>
    <p:sldId id="434" r:id="rId52"/>
    <p:sldId id="277" r:id="rId53"/>
    <p:sldId id="278" r:id="rId54"/>
    <p:sldId id="440" r:id="rId55"/>
    <p:sldId id="354" r:id="rId56"/>
    <p:sldId id="438" r:id="rId57"/>
  </p:sldIdLst>
  <p:sldSz cx="9144000" cy="6858000" type="screen4x3"/>
  <p:notesSz cx="6797675" cy="987425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0" autoAdjust="0"/>
    <p:restoredTop sz="94602" autoAdjust="0"/>
  </p:normalViewPr>
  <p:slideViewPr>
    <p:cSldViewPr>
      <p:cViewPr>
        <p:scale>
          <a:sx n="70" d="100"/>
          <a:sy n="70" d="100"/>
        </p:scale>
        <p:origin x="-2820" y="-13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45659" cy="495427"/>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50443" y="0"/>
            <a:ext cx="2945659" cy="495427"/>
          </a:xfrm>
          <a:prstGeom prst="rect">
            <a:avLst/>
          </a:prstGeom>
        </p:spPr>
        <p:txBody>
          <a:bodyPr vert="horz" lIns="91440" tIns="45720" rIns="91440" bIns="45720" rtlCol="0"/>
          <a:lstStyle>
            <a:lvl1pPr algn="r">
              <a:defRPr sz="1200"/>
            </a:lvl1pPr>
          </a:lstStyle>
          <a:p>
            <a:fld id="{4BCC2E67-806B-40F5-BC13-2453C9B28A9C}" type="datetimeFigureOut">
              <a:rPr lang="pl-PL" smtClean="0"/>
              <a:t>2020-02-01</a:t>
            </a:fld>
            <a:endParaRPr lang="pl-PL"/>
          </a:p>
        </p:txBody>
      </p:sp>
      <p:sp>
        <p:nvSpPr>
          <p:cNvPr id="4" name="Symbol zastępczy obrazu slajdu 3"/>
          <p:cNvSpPr>
            <a:spLocks noGrp="1" noRot="1" noChangeAspect="1"/>
          </p:cNvSpPr>
          <p:nvPr>
            <p:ph type="sldImg" idx="2"/>
          </p:nvPr>
        </p:nvSpPr>
        <p:spPr>
          <a:xfrm>
            <a:off x="1176338" y="1233488"/>
            <a:ext cx="4445000" cy="333375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79768" y="4751983"/>
            <a:ext cx="5438140" cy="3887986"/>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9378824"/>
            <a:ext cx="2945659" cy="495426"/>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50443" y="9378824"/>
            <a:ext cx="2945659" cy="495426"/>
          </a:xfrm>
          <a:prstGeom prst="rect">
            <a:avLst/>
          </a:prstGeom>
        </p:spPr>
        <p:txBody>
          <a:bodyPr vert="horz" lIns="91440" tIns="45720" rIns="91440" bIns="45720" rtlCol="0" anchor="b"/>
          <a:lstStyle>
            <a:lvl1pPr algn="r">
              <a:defRPr sz="1200"/>
            </a:lvl1pPr>
          </a:lstStyle>
          <a:p>
            <a:fld id="{FD5FF0B6-739D-4DF1-985F-C20511CCEE8E}" type="slidenum">
              <a:rPr lang="pl-PL" smtClean="0"/>
              <a:t>‹#›</a:t>
            </a:fld>
            <a:endParaRPr lang="pl-PL"/>
          </a:p>
        </p:txBody>
      </p:sp>
    </p:spTree>
    <p:extLst>
      <p:ext uri="{BB962C8B-B14F-4D97-AF65-F5344CB8AC3E}">
        <p14:creationId xmlns:p14="http://schemas.microsoft.com/office/powerpoint/2010/main" val="38466181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FD5FF0B6-739D-4DF1-985F-C20511CCEE8E}" type="slidenum">
              <a:rPr lang="pl-PL" smtClean="0"/>
              <a:t>45</a:t>
            </a:fld>
            <a:endParaRPr lang="pl-PL"/>
          </a:p>
        </p:txBody>
      </p:sp>
    </p:spTree>
    <p:extLst>
      <p:ext uri="{BB962C8B-B14F-4D97-AF65-F5344CB8AC3E}">
        <p14:creationId xmlns:p14="http://schemas.microsoft.com/office/powerpoint/2010/main" val="6255319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7636B231-C107-4559-AC89-B6DB9FE44BE6}"/>
              </a:ext>
            </a:extLst>
          </p:cNvPr>
          <p:cNvSpPr>
            <a:spLocks noGrp="1"/>
          </p:cNvSpPr>
          <p:nvPr>
            <p:ph type="ctrTitle"/>
          </p:nvPr>
        </p:nvSpPr>
        <p:spPr>
          <a:xfrm>
            <a:off x="1143000" y="1122363"/>
            <a:ext cx="6858000" cy="2387600"/>
          </a:xfrm>
        </p:spPr>
        <p:txBody>
          <a:bodyPr anchor="b"/>
          <a:lstStyle>
            <a:lvl1pPr algn="ctr">
              <a:defRPr sz="4500"/>
            </a:lvl1pPr>
          </a:lstStyle>
          <a:p>
            <a:r>
              <a:rPr lang="pl-PL"/>
              <a:t>Kliknij, aby edytować styl</a:t>
            </a:r>
          </a:p>
        </p:txBody>
      </p:sp>
      <p:sp>
        <p:nvSpPr>
          <p:cNvPr id="3" name="Podtytuł 2">
            <a:extLst>
              <a:ext uri="{FF2B5EF4-FFF2-40B4-BE49-F238E27FC236}">
                <a16:creationId xmlns="" xmlns:a16="http://schemas.microsoft.com/office/drawing/2014/main" id="{A6DF73A7-7AC7-4C38-B693-43BF5888918F}"/>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pl-PL"/>
              <a:t>Kliknij, aby edytować styl wzorca podtytułu</a:t>
            </a:r>
          </a:p>
        </p:txBody>
      </p:sp>
      <p:sp>
        <p:nvSpPr>
          <p:cNvPr id="4" name="Symbol zastępczy daty 3">
            <a:extLst>
              <a:ext uri="{FF2B5EF4-FFF2-40B4-BE49-F238E27FC236}">
                <a16:creationId xmlns="" xmlns:a16="http://schemas.microsoft.com/office/drawing/2014/main" id="{E78C59C3-C9AC-41EF-AE79-2D73ABAFB673}"/>
              </a:ext>
            </a:extLst>
          </p:cNvPr>
          <p:cNvSpPr>
            <a:spLocks noGrp="1"/>
          </p:cNvSpPr>
          <p:nvPr>
            <p:ph type="dt" sz="half" idx="10"/>
          </p:nvPr>
        </p:nvSpPr>
        <p:spPr/>
        <p:txBody>
          <a:bodyPr/>
          <a:lstStyle/>
          <a:p>
            <a:fld id="{FD17FA3B-C404-4317-B0BC-953931111309}" type="datetimeFigureOut">
              <a:rPr lang="pl-PL" smtClean="0"/>
              <a:t>2020-02-01</a:t>
            </a:fld>
            <a:endParaRPr lang="pl-PL"/>
          </a:p>
        </p:txBody>
      </p:sp>
      <p:sp>
        <p:nvSpPr>
          <p:cNvPr id="5" name="Symbol zastępczy stopki 4">
            <a:extLst>
              <a:ext uri="{FF2B5EF4-FFF2-40B4-BE49-F238E27FC236}">
                <a16:creationId xmlns="" xmlns:a16="http://schemas.microsoft.com/office/drawing/2014/main" id="{C52BAE5E-5511-48A5-A4B8-E552B821B402}"/>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 xmlns:a16="http://schemas.microsoft.com/office/drawing/2014/main" id="{519C422B-7456-4F6D-BD52-D9AC37631D39}"/>
              </a:ext>
            </a:extLst>
          </p:cNvPr>
          <p:cNvSpPr>
            <a:spLocks noGrp="1"/>
          </p:cNvSpPr>
          <p:nvPr>
            <p:ph type="sldNum" sz="quarter" idx="12"/>
          </p:nvPr>
        </p:nvSpPr>
        <p:spPr/>
        <p:txBody>
          <a:bodyPr/>
          <a:lstStyle/>
          <a:p>
            <a:fld id="{0931897F-8F23-433E-A660-EFF8D3EDA506}" type="slidenum">
              <a:rPr lang="pl-PL" smtClean="0"/>
              <a:t>‹#›</a:t>
            </a:fld>
            <a:endParaRPr lang="pl-PL"/>
          </a:p>
        </p:txBody>
      </p:sp>
    </p:spTree>
    <p:extLst>
      <p:ext uri="{BB962C8B-B14F-4D97-AF65-F5344CB8AC3E}">
        <p14:creationId xmlns:p14="http://schemas.microsoft.com/office/powerpoint/2010/main" val="13044028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0198A5DA-3A7A-4687-ABB9-1091DDC3CFE5}"/>
              </a:ext>
            </a:extLst>
          </p:cNvPr>
          <p:cNvSpPr>
            <a:spLocks noGrp="1"/>
          </p:cNvSpPr>
          <p:nvPr>
            <p:ph type="title"/>
          </p:nvPr>
        </p:nvSpPr>
        <p:spPr/>
        <p:txBody>
          <a:bodyPr/>
          <a:lstStyle/>
          <a:p>
            <a:r>
              <a:rPr lang="pl-PL"/>
              <a:t>Kliknij, aby edytować styl</a:t>
            </a:r>
          </a:p>
        </p:txBody>
      </p:sp>
      <p:sp>
        <p:nvSpPr>
          <p:cNvPr id="3" name="Symbol zastępczy tytułu pionowego 2">
            <a:extLst>
              <a:ext uri="{FF2B5EF4-FFF2-40B4-BE49-F238E27FC236}">
                <a16:creationId xmlns="" xmlns:a16="http://schemas.microsoft.com/office/drawing/2014/main" id="{854763C8-080B-4CC3-A792-5CA010707E7C}"/>
              </a:ext>
            </a:extLst>
          </p:cNvPr>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 xmlns:a16="http://schemas.microsoft.com/office/drawing/2014/main" id="{67A4DB6E-D5BB-4EC6-B7CD-97025E953003}"/>
              </a:ext>
            </a:extLst>
          </p:cNvPr>
          <p:cNvSpPr>
            <a:spLocks noGrp="1"/>
          </p:cNvSpPr>
          <p:nvPr>
            <p:ph type="dt" sz="half" idx="10"/>
          </p:nvPr>
        </p:nvSpPr>
        <p:spPr/>
        <p:txBody>
          <a:bodyPr/>
          <a:lstStyle/>
          <a:p>
            <a:fld id="{FD17FA3B-C404-4317-B0BC-953931111309}" type="datetimeFigureOut">
              <a:rPr lang="pl-PL" smtClean="0"/>
              <a:t>2020-02-01</a:t>
            </a:fld>
            <a:endParaRPr lang="pl-PL"/>
          </a:p>
        </p:txBody>
      </p:sp>
      <p:sp>
        <p:nvSpPr>
          <p:cNvPr id="5" name="Symbol zastępczy stopki 4">
            <a:extLst>
              <a:ext uri="{FF2B5EF4-FFF2-40B4-BE49-F238E27FC236}">
                <a16:creationId xmlns="" xmlns:a16="http://schemas.microsoft.com/office/drawing/2014/main" id="{D4C8B484-0643-4855-8344-70F297377337}"/>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 xmlns:a16="http://schemas.microsoft.com/office/drawing/2014/main" id="{34C7CFF7-DB61-45C1-B62A-27ECEA800BC4}"/>
              </a:ext>
            </a:extLst>
          </p:cNvPr>
          <p:cNvSpPr>
            <a:spLocks noGrp="1"/>
          </p:cNvSpPr>
          <p:nvPr>
            <p:ph type="sldNum" sz="quarter" idx="12"/>
          </p:nvPr>
        </p:nvSpPr>
        <p:spPr/>
        <p:txBody>
          <a:bodyPr/>
          <a:lstStyle/>
          <a:p>
            <a:fld id="{0931897F-8F23-433E-A660-EFF8D3EDA506}" type="slidenum">
              <a:rPr lang="pl-PL" smtClean="0"/>
              <a:t>‹#›</a:t>
            </a:fld>
            <a:endParaRPr lang="pl-PL"/>
          </a:p>
        </p:txBody>
      </p:sp>
    </p:spTree>
    <p:extLst>
      <p:ext uri="{BB962C8B-B14F-4D97-AF65-F5344CB8AC3E}">
        <p14:creationId xmlns:p14="http://schemas.microsoft.com/office/powerpoint/2010/main" val="18103280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a:extLst>
              <a:ext uri="{FF2B5EF4-FFF2-40B4-BE49-F238E27FC236}">
                <a16:creationId xmlns="" xmlns:a16="http://schemas.microsoft.com/office/drawing/2014/main" id="{C1A5E40A-FC83-4E58-B42E-D27A2B5C50F7}"/>
              </a:ext>
            </a:extLst>
          </p:cNvPr>
          <p:cNvSpPr>
            <a:spLocks noGrp="1"/>
          </p:cNvSpPr>
          <p:nvPr>
            <p:ph type="title" orient="vert"/>
          </p:nvPr>
        </p:nvSpPr>
        <p:spPr>
          <a:xfrm>
            <a:off x="6543675" y="365125"/>
            <a:ext cx="1971675" cy="5811838"/>
          </a:xfrm>
        </p:spPr>
        <p:txBody>
          <a:bodyPr vert="eaVert"/>
          <a:lstStyle/>
          <a:p>
            <a:r>
              <a:rPr lang="pl-PL"/>
              <a:t>Kliknij, aby edytować styl</a:t>
            </a:r>
          </a:p>
        </p:txBody>
      </p:sp>
      <p:sp>
        <p:nvSpPr>
          <p:cNvPr id="3" name="Symbol zastępczy tytułu pionowego 2">
            <a:extLst>
              <a:ext uri="{FF2B5EF4-FFF2-40B4-BE49-F238E27FC236}">
                <a16:creationId xmlns="" xmlns:a16="http://schemas.microsoft.com/office/drawing/2014/main" id="{64473C79-C4F0-4BD2-9C9B-53D475981A28}"/>
              </a:ext>
            </a:extLst>
          </p:cNvPr>
          <p:cNvSpPr>
            <a:spLocks noGrp="1"/>
          </p:cNvSpPr>
          <p:nvPr>
            <p:ph type="body" orient="vert" idx="1"/>
          </p:nvPr>
        </p:nvSpPr>
        <p:spPr>
          <a:xfrm>
            <a:off x="628650" y="365125"/>
            <a:ext cx="5800725" cy="581183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 xmlns:a16="http://schemas.microsoft.com/office/drawing/2014/main" id="{07535DBB-88AC-4C9A-9A74-66B73C7CC655}"/>
              </a:ext>
            </a:extLst>
          </p:cNvPr>
          <p:cNvSpPr>
            <a:spLocks noGrp="1"/>
          </p:cNvSpPr>
          <p:nvPr>
            <p:ph type="dt" sz="half" idx="10"/>
          </p:nvPr>
        </p:nvSpPr>
        <p:spPr/>
        <p:txBody>
          <a:bodyPr/>
          <a:lstStyle/>
          <a:p>
            <a:fld id="{FD17FA3B-C404-4317-B0BC-953931111309}" type="datetimeFigureOut">
              <a:rPr lang="pl-PL" smtClean="0"/>
              <a:t>2020-02-01</a:t>
            </a:fld>
            <a:endParaRPr lang="pl-PL"/>
          </a:p>
        </p:txBody>
      </p:sp>
      <p:sp>
        <p:nvSpPr>
          <p:cNvPr id="5" name="Symbol zastępczy stopki 4">
            <a:extLst>
              <a:ext uri="{FF2B5EF4-FFF2-40B4-BE49-F238E27FC236}">
                <a16:creationId xmlns="" xmlns:a16="http://schemas.microsoft.com/office/drawing/2014/main" id="{088058DA-BB03-4C8A-ABD9-F2ABA47CB986}"/>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 xmlns:a16="http://schemas.microsoft.com/office/drawing/2014/main" id="{2994CED4-3C93-4473-B057-972E7076CBDD}"/>
              </a:ext>
            </a:extLst>
          </p:cNvPr>
          <p:cNvSpPr>
            <a:spLocks noGrp="1"/>
          </p:cNvSpPr>
          <p:nvPr>
            <p:ph type="sldNum" sz="quarter" idx="12"/>
          </p:nvPr>
        </p:nvSpPr>
        <p:spPr/>
        <p:txBody>
          <a:bodyPr/>
          <a:lstStyle/>
          <a:p>
            <a:fld id="{0931897F-8F23-433E-A660-EFF8D3EDA506}" type="slidenum">
              <a:rPr lang="pl-PL" smtClean="0"/>
              <a:t>‹#›</a:t>
            </a:fld>
            <a:endParaRPr lang="pl-PL"/>
          </a:p>
        </p:txBody>
      </p:sp>
    </p:spTree>
    <p:extLst>
      <p:ext uri="{BB962C8B-B14F-4D97-AF65-F5344CB8AC3E}">
        <p14:creationId xmlns:p14="http://schemas.microsoft.com/office/powerpoint/2010/main" val="16042655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Intermission Slide 8">
    <p:spTree>
      <p:nvGrpSpPr>
        <p:cNvPr id="1" name=""/>
        <p:cNvGrpSpPr/>
        <p:nvPr/>
      </p:nvGrpSpPr>
      <p:grpSpPr>
        <a:xfrm>
          <a:off x="0" y="0"/>
          <a:ext cx="0" cy="0"/>
          <a:chOff x="0" y="0"/>
          <a:chExt cx="0" cy="0"/>
        </a:xfrm>
      </p:grpSpPr>
      <p:sp>
        <p:nvSpPr>
          <p:cNvPr id="9" name="Picture Placeholder 9"/>
          <p:cNvSpPr>
            <a:spLocks noGrp="1"/>
          </p:cNvSpPr>
          <p:nvPr>
            <p:ph type="pic" sz="quarter" idx="16"/>
          </p:nvPr>
        </p:nvSpPr>
        <p:spPr bwMode="auto">
          <a:xfrm>
            <a:off x="-9525" y="0"/>
            <a:ext cx="7200000" cy="6858000"/>
          </a:xfrm>
          <a:solidFill>
            <a:schemeClr val="bg1">
              <a:lumMod val="75000"/>
            </a:schemeClr>
          </a:solidFill>
        </p:spPr>
        <p:txBody>
          <a:bodyPr/>
          <a:lstStyle/>
          <a:p>
            <a:endParaRPr lang="en-GB"/>
          </a:p>
        </p:txBody>
      </p:sp>
      <p:grpSp>
        <p:nvGrpSpPr>
          <p:cNvPr id="13" name="Gruppieren 12"/>
          <p:cNvGrpSpPr/>
          <p:nvPr userDrawn="1"/>
        </p:nvGrpSpPr>
        <p:grpSpPr bwMode="gray">
          <a:xfrm>
            <a:off x="2885693" y="0"/>
            <a:ext cx="6258307" cy="6858000"/>
            <a:chOff x="2885693" y="0"/>
            <a:chExt cx="6258307" cy="6858000"/>
          </a:xfrm>
        </p:grpSpPr>
        <p:sp>
          <p:nvSpPr>
            <p:cNvPr id="18" name="Freihandform 17"/>
            <p:cNvSpPr/>
            <p:nvPr userDrawn="1"/>
          </p:nvSpPr>
          <p:spPr bwMode="gray">
            <a:xfrm>
              <a:off x="2885693" y="0"/>
              <a:ext cx="6009841" cy="6858000"/>
            </a:xfrm>
            <a:custGeom>
              <a:avLst/>
              <a:gdLst>
                <a:gd name="connsiteX0" fmla="*/ 26126 w 7602583"/>
                <a:gd name="connsiteY0" fmla="*/ 39189 h 6871063"/>
                <a:gd name="connsiteX1" fmla="*/ 7602583 w 7602583"/>
                <a:gd name="connsiteY1" fmla="*/ 0 h 6871063"/>
                <a:gd name="connsiteX2" fmla="*/ 4976949 w 7602583"/>
                <a:gd name="connsiteY2" fmla="*/ 6871063 h 6871063"/>
                <a:gd name="connsiteX3" fmla="*/ 0 w 7602583"/>
                <a:gd name="connsiteY3" fmla="*/ 6871063 h 6871063"/>
                <a:gd name="connsiteX4" fmla="*/ 26126 w 7602583"/>
                <a:gd name="connsiteY4" fmla="*/ 39189 h 6871063"/>
                <a:gd name="connsiteX0" fmla="*/ 26126 w 7602583"/>
                <a:gd name="connsiteY0" fmla="*/ 39189 h 6871063"/>
                <a:gd name="connsiteX1" fmla="*/ 7602583 w 7602583"/>
                <a:gd name="connsiteY1" fmla="*/ 0 h 6871063"/>
                <a:gd name="connsiteX2" fmla="*/ 6675120 w 7602583"/>
                <a:gd name="connsiteY2" fmla="*/ 2429692 h 6871063"/>
                <a:gd name="connsiteX3" fmla="*/ 4976949 w 7602583"/>
                <a:gd name="connsiteY3" fmla="*/ 6871063 h 6871063"/>
                <a:gd name="connsiteX4" fmla="*/ 0 w 7602583"/>
                <a:gd name="connsiteY4" fmla="*/ 6871063 h 6871063"/>
                <a:gd name="connsiteX5" fmla="*/ 26126 w 7602583"/>
                <a:gd name="connsiteY5" fmla="*/ 39189 h 6871063"/>
                <a:gd name="connsiteX0" fmla="*/ 26126 w 7602583"/>
                <a:gd name="connsiteY0" fmla="*/ 39189 h 6871063"/>
                <a:gd name="connsiteX1" fmla="*/ 7602583 w 7602583"/>
                <a:gd name="connsiteY1" fmla="*/ 0 h 6871063"/>
                <a:gd name="connsiteX2" fmla="*/ 4976949 w 7602583"/>
                <a:gd name="connsiteY2" fmla="*/ 6871063 h 6871063"/>
                <a:gd name="connsiteX3" fmla="*/ 0 w 7602583"/>
                <a:gd name="connsiteY3" fmla="*/ 6871063 h 6871063"/>
                <a:gd name="connsiteX4" fmla="*/ 26126 w 7602583"/>
                <a:gd name="connsiteY4" fmla="*/ 39189 h 6871063"/>
                <a:gd name="connsiteX0" fmla="*/ 26126 w 8427720"/>
                <a:gd name="connsiteY0" fmla="*/ 39189 h 6871063"/>
                <a:gd name="connsiteX1" fmla="*/ 7602583 w 8427720"/>
                <a:gd name="connsiteY1" fmla="*/ 0 h 6871063"/>
                <a:gd name="connsiteX2" fmla="*/ 4976949 w 8427720"/>
                <a:gd name="connsiteY2" fmla="*/ 6871063 h 6871063"/>
                <a:gd name="connsiteX3" fmla="*/ 0 w 8427720"/>
                <a:gd name="connsiteY3" fmla="*/ 6871063 h 6871063"/>
                <a:gd name="connsiteX4" fmla="*/ 26126 w 8427720"/>
                <a:gd name="connsiteY4" fmla="*/ 39189 h 6871063"/>
                <a:gd name="connsiteX0" fmla="*/ 26126 w 8427720"/>
                <a:gd name="connsiteY0" fmla="*/ 39189 h 6884126"/>
                <a:gd name="connsiteX1" fmla="*/ 7602583 w 8427720"/>
                <a:gd name="connsiteY1" fmla="*/ 0 h 6884126"/>
                <a:gd name="connsiteX2" fmla="*/ 4402183 w 8427720"/>
                <a:gd name="connsiteY2" fmla="*/ 6884126 h 6884126"/>
                <a:gd name="connsiteX3" fmla="*/ 0 w 8427720"/>
                <a:gd name="connsiteY3" fmla="*/ 6871063 h 6884126"/>
                <a:gd name="connsiteX4" fmla="*/ 26126 w 8427720"/>
                <a:gd name="connsiteY4" fmla="*/ 39189 h 6884126"/>
                <a:gd name="connsiteX0" fmla="*/ 26126 w 8231777"/>
                <a:gd name="connsiteY0" fmla="*/ 39189 h 6884126"/>
                <a:gd name="connsiteX1" fmla="*/ 7602583 w 8231777"/>
                <a:gd name="connsiteY1" fmla="*/ 0 h 6884126"/>
                <a:gd name="connsiteX2" fmla="*/ 4402183 w 8231777"/>
                <a:gd name="connsiteY2" fmla="*/ 6884126 h 6884126"/>
                <a:gd name="connsiteX3" fmla="*/ 0 w 8231777"/>
                <a:gd name="connsiteY3" fmla="*/ 6871063 h 6884126"/>
                <a:gd name="connsiteX4" fmla="*/ 26126 w 8231777"/>
                <a:gd name="connsiteY4" fmla="*/ 39189 h 6884126"/>
                <a:gd name="connsiteX0" fmla="*/ 26126 w 8009709"/>
                <a:gd name="connsiteY0" fmla="*/ 13064 h 6858001"/>
                <a:gd name="connsiteX1" fmla="*/ 7380515 w 8009709"/>
                <a:gd name="connsiteY1" fmla="*/ 0 h 6858001"/>
                <a:gd name="connsiteX2" fmla="*/ 4402183 w 8009709"/>
                <a:gd name="connsiteY2" fmla="*/ 6858001 h 6858001"/>
                <a:gd name="connsiteX3" fmla="*/ 0 w 8009709"/>
                <a:gd name="connsiteY3" fmla="*/ 6844938 h 6858001"/>
                <a:gd name="connsiteX4" fmla="*/ 26126 w 8009709"/>
                <a:gd name="connsiteY4" fmla="*/ 13064 h 6858001"/>
                <a:gd name="connsiteX0" fmla="*/ 26126 w 8388532"/>
                <a:gd name="connsiteY0" fmla="*/ 13064 h 6858001"/>
                <a:gd name="connsiteX1" fmla="*/ 7380515 w 8388532"/>
                <a:gd name="connsiteY1" fmla="*/ 0 h 6858001"/>
                <a:gd name="connsiteX2" fmla="*/ 4402183 w 8388532"/>
                <a:gd name="connsiteY2" fmla="*/ 6858001 h 6858001"/>
                <a:gd name="connsiteX3" fmla="*/ 0 w 8388532"/>
                <a:gd name="connsiteY3" fmla="*/ 6844938 h 6858001"/>
                <a:gd name="connsiteX4" fmla="*/ 26126 w 8388532"/>
                <a:gd name="connsiteY4" fmla="*/ 13064 h 6858001"/>
                <a:gd name="connsiteX0" fmla="*/ 26126 w 8388532"/>
                <a:gd name="connsiteY0" fmla="*/ 13064 h 6858000"/>
                <a:gd name="connsiteX1" fmla="*/ 7380515 w 8388532"/>
                <a:gd name="connsiteY1" fmla="*/ 0 h 6858000"/>
                <a:gd name="connsiteX2" fmla="*/ 4127863 w 8388532"/>
                <a:gd name="connsiteY2" fmla="*/ 6858000 h 6858000"/>
                <a:gd name="connsiteX3" fmla="*/ 0 w 8388532"/>
                <a:gd name="connsiteY3" fmla="*/ 6844938 h 6858000"/>
                <a:gd name="connsiteX4" fmla="*/ 26126 w 8388532"/>
                <a:gd name="connsiteY4" fmla="*/ 13064 h 6858000"/>
                <a:gd name="connsiteX0" fmla="*/ 26126 w 8388532"/>
                <a:gd name="connsiteY0" fmla="*/ 13064 h 6858000"/>
                <a:gd name="connsiteX1" fmla="*/ 7380515 w 8388532"/>
                <a:gd name="connsiteY1" fmla="*/ 0 h 6858000"/>
                <a:gd name="connsiteX2" fmla="*/ 4127863 w 8388532"/>
                <a:gd name="connsiteY2" fmla="*/ 6858000 h 6858000"/>
                <a:gd name="connsiteX3" fmla="*/ 0 w 8388532"/>
                <a:gd name="connsiteY3" fmla="*/ 6844938 h 6858000"/>
                <a:gd name="connsiteX4" fmla="*/ 26126 w 8388532"/>
                <a:gd name="connsiteY4" fmla="*/ 13064 h 6858000"/>
                <a:gd name="connsiteX0" fmla="*/ 269046 w 8388532"/>
                <a:gd name="connsiteY0" fmla="*/ 0 h 6858000"/>
                <a:gd name="connsiteX1" fmla="*/ 7380515 w 8388532"/>
                <a:gd name="connsiteY1" fmla="*/ 0 h 6858000"/>
                <a:gd name="connsiteX2" fmla="*/ 4127863 w 8388532"/>
                <a:gd name="connsiteY2" fmla="*/ 6858000 h 6858000"/>
                <a:gd name="connsiteX3" fmla="*/ 0 w 8388532"/>
                <a:gd name="connsiteY3" fmla="*/ 6844938 h 6858000"/>
                <a:gd name="connsiteX4" fmla="*/ 269046 w 8388532"/>
                <a:gd name="connsiteY4" fmla="*/ 0 h 6858000"/>
                <a:gd name="connsiteX0" fmla="*/ 8709 w 8128195"/>
                <a:gd name="connsiteY0" fmla="*/ 0 h 6858000"/>
                <a:gd name="connsiteX1" fmla="*/ 7120178 w 8128195"/>
                <a:gd name="connsiteY1" fmla="*/ 0 h 6858000"/>
                <a:gd name="connsiteX2" fmla="*/ 3867526 w 8128195"/>
                <a:gd name="connsiteY2" fmla="*/ 6858000 h 6858000"/>
                <a:gd name="connsiteX3" fmla="*/ 8709 w 8128195"/>
                <a:gd name="connsiteY3" fmla="*/ 6858000 h 6858000"/>
                <a:gd name="connsiteX4" fmla="*/ 8709 w 8128195"/>
                <a:gd name="connsiteY4" fmla="*/ 0 h 6858000"/>
                <a:gd name="connsiteX0" fmla="*/ 3079533 w 8119486"/>
                <a:gd name="connsiteY0" fmla="*/ 620110 h 6858000"/>
                <a:gd name="connsiteX1" fmla="*/ 7111469 w 8119486"/>
                <a:gd name="connsiteY1" fmla="*/ 0 h 6858000"/>
                <a:gd name="connsiteX2" fmla="*/ 3858817 w 8119486"/>
                <a:gd name="connsiteY2" fmla="*/ 6858000 h 6858000"/>
                <a:gd name="connsiteX3" fmla="*/ 0 w 8119486"/>
                <a:gd name="connsiteY3" fmla="*/ 6858000 h 6858000"/>
                <a:gd name="connsiteX4" fmla="*/ 3079533 w 8119486"/>
                <a:gd name="connsiteY4" fmla="*/ 620110 h 6858000"/>
                <a:gd name="connsiteX0" fmla="*/ 705995 w 8119486"/>
                <a:gd name="connsiteY0" fmla="*/ 0 h 6858000"/>
                <a:gd name="connsiteX1" fmla="*/ 7111469 w 8119486"/>
                <a:gd name="connsiteY1" fmla="*/ 0 h 6858000"/>
                <a:gd name="connsiteX2" fmla="*/ 3858817 w 8119486"/>
                <a:gd name="connsiteY2" fmla="*/ 6858000 h 6858000"/>
                <a:gd name="connsiteX3" fmla="*/ 0 w 8119486"/>
                <a:gd name="connsiteY3" fmla="*/ 6858000 h 6858000"/>
                <a:gd name="connsiteX4" fmla="*/ 705995 w 8119486"/>
                <a:gd name="connsiteY4" fmla="*/ 0 h 6858000"/>
                <a:gd name="connsiteX0" fmla="*/ 8709 w 7422200"/>
                <a:gd name="connsiteY0" fmla="*/ 0 h 6858000"/>
                <a:gd name="connsiteX1" fmla="*/ 6414183 w 7422200"/>
                <a:gd name="connsiteY1" fmla="*/ 0 h 6858000"/>
                <a:gd name="connsiteX2" fmla="*/ 3161531 w 7422200"/>
                <a:gd name="connsiteY2" fmla="*/ 6858000 h 6858000"/>
                <a:gd name="connsiteX3" fmla="*/ 805694 w 7422200"/>
                <a:gd name="connsiteY3" fmla="*/ 5549462 h 6858000"/>
                <a:gd name="connsiteX4" fmla="*/ 8709 w 7422200"/>
                <a:gd name="connsiteY4" fmla="*/ 0 h 6858000"/>
                <a:gd name="connsiteX0" fmla="*/ 8709 w 7422200"/>
                <a:gd name="connsiteY0" fmla="*/ 0 h 6858000"/>
                <a:gd name="connsiteX1" fmla="*/ 6414183 w 7422200"/>
                <a:gd name="connsiteY1" fmla="*/ 0 h 6858000"/>
                <a:gd name="connsiteX2" fmla="*/ 3161531 w 7422200"/>
                <a:gd name="connsiteY2" fmla="*/ 6858000 h 6858000"/>
                <a:gd name="connsiteX3" fmla="*/ 8709 w 7422200"/>
                <a:gd name="connsiteY3" fmla="*/ 6858000 h 6858000"/>
                <a:gd name="connsiteX4" fmla="*/ 8709 w 7422200"/>
                <a:gd name="connsiteY4" fmla="*/ 0 h 6858000"/>
                <a:gd name="connsiteX0" fmla="*/ 9153959 w 9153959"/>
                <a:gd name="connsiteY0" fmla="*/ 0 h 6858000"/>
                <a:gd name="connsiteX1" fmla="*/ 6405474 w 9153959"/>
                <a:gd name="connsiteY1" fmla="*/ 0 h 6858000"/>
                <a:gd name="connsiteX2" fmla="*/ 3152822 w 9153959"/>
                <a:gd name="connsiteY2" fmla="*/ 6858000 h 6858000"/>
                <a:gd name="connsiteX3" fmla="*/ 0 w 9153959"/>
                <a:gd name="connsiteY3" fmla="*/ 6858000 h 6858000"/>
                <a:gd name="connsiteX4" fmla="*/ 9153959 w 9153959"/>
                <a:gd name="connsiteY4" fmla="*/ 0 h 6858000"/>
                <a:gd name="connsiteX0" fmla="*/ 6001137 w 6009845"/>
                <a:gd name="connsiteY0" fmla="*/ 0 h 6858000"/>
                <a:gd name="connsiteX1" fmla="*/ 3252652 w 6009845"/>
                <a:gd name="connsiteY1" fmla="*/ 0 h 6858000"/>
                <a:gd name="connsiteX2" fmla="*/ 0 w 6009845"/>
                <a:gd name="connsiteY2" fmla="*/ 6858000 h 6858000"/>
                <a:gd name="connsiteX3" fmla="*/ 6001136 w 6009845"/>
                <a:gd name="connsiteY3" fmla="*/ 6858000 h 6858000"/>
                <a:gd name="connsiteX4" fmla="*/ 6001137 w 600984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09845" h="6858000">
                  <a:moveTo>
                    <a:pt x="6001137" y="0"/>
                  </a:moveTo>
                  <a:lnTo>
                    <a:pt x="3252652" y="0"/>
                  </a:lnTo>
                  <a:cubicBezTo>
                    <a:pt x="4260669" y="2810690"/>
                    <a:pt x="1619795" y="5738949"/>
                    <a:pt x="0" y="6858000"/>
                  </a:cubicBezTo>
                  <a:lnTo>
                    <a:pt x="6001136" y="6858000"/>
                  </a:lnTo>
                  <a:cubicBezTo>
                    <a:pt x="6009845" y="4580709"/>
                    <a:pt x="5992428" y="2277291"/>
                    <a:pt x="6001137" y="0"/>
                  </a:cubicBezTo>
                  <a:close/>
                </a:path>
              </a:pathLst>
            </a:custGeom>
            <a:solidFill>
              <a:schemeClr val="bg1">
                <a:alpha val="50000"/>
              </a:schemeClr>
            </a:solidFill>
            <a:ln w="9525">
              <a:noFill/>
              <a:round/>
              <a:headEnd/>
              <a:tailEnd/>
            </a:ln>
            <a:effectLst>
              <a:outerShdw blurRad="50800" dist="127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de-DE"/>
            </a:p>
          </p:txBody>
        </p:sp>
        <p:sp>
          <p:nvSpPr>
            <p:cNvPr id="19" name="Freihandform 18"/>
            <p:cNvSpPr/>
            <p:nvPr userDrawn="1"/>
          </p:nvSpPr>
          <p:spPr bwMode="gray">
            <a:xfrm>
              <a:off x="3134159" y="0"/>
              <a:ext cx="6009841" cy="6858000"/>
            </a:xfrm>
            <a:custGeom>
              <a:avLst/>
              <a:gdLst>
                <a:gd name="connsiteX0" fmla="*/ 26126 w 7602583"/>
                <a:gd name="connsiteY0" fmla="*/ 39189 h 6871063"/>
                <a:gd name="connsiteX1" fmla="*/ 7602583 w 7602583"/>
                <a:gd name="connsiteY1" fmla="*/ 0 h 6871063"/>
                <a:gd name="connsiteX2" fmla="*/ 4976949 w 7602583"/>
                <a:gd name="connsiteY2" fmla="*/ 6871063 h 6871063"/>
                <a:gd name="connsiteX3" fmla="*/ 0 w 7602583"/>
                <a:gd name="connsiteY3" fmla="*/ 6871063 h 6871063"/>
                <a:gd name="connsiteX4" fmla="*/ 26126 w 7602583"/>
                <a:gd name="connsiteY4" fmla="*/ 39189 h 6871063"/>
                <a:gd name="connsiteX0" fmla="*/ 26126 w 7602583"/>
                <a:gd name="connsiteY0" fmla="*/ 39189 h 6871063"/>
                <a:gd name="connsiteX1" fmla="*/ 7602583 w 7602583"/>
                <a:gd name="connsiteY1" fmla="*/ 0 h 6871063"/>
                <a:gd name="connsiteX2" fmla="*/ 6675120 w 7602583"/>
                <a:gd name="connsiteY2" fmla="*/ 2429692 h 6871063"/>
                <a:gd name="connsiteX3" fmla="*/ 4976949 w 7602583"/>
                <a:gd name="connsiteY3" fmla="*/ 6871063 h 6871063"/>
                <a:gd name="connsiteX4" fmla="*/ 0 w 7602583"/>
                <a:gd name="connsiteY4" fmla="*/ 6871063 h 6871063"/>
                <a:gd name="connsiteX5" fmla="*/ 26126 w 7602583"/>
                <a:gd name="connsiteY5" fmla="*/ 39189 h 6871063"/>
                <a:gd name="connsiteX0" fmla="*/ 26126 w 7602583"/>
                <a:gd name="connsiteY0" fmla="*/ 39189 h 6871063"/>
                <a:gd name="connsiteX1" fmla="*/ 7602583 w 7602583"/>
                <a:gd name="connsiteY1" fmla="*/ 0 h 6871063"/>
                <a:gd name="connsiteX2" fmla="*/ 4976949 w 7602583"/>
                <a:gd name="connsiteY2" fmla="*/ 6871063 h 6871063"/>
                <a:gd name="connsiteX3" fmla="*/ 0 w 7602583"/>
                <a:gd name="connsiteY3" fmla="*/ 6871063 h 6871063"/>
                <a:gd name="connsiteX4" fmla="*/ 26126 w 7602583"/>
                <a:gd name="connsiteY4" fmla="*/ 39189 h 6871063"/>
                <a:gd name="connsiteX0" fmla="*/ 26126 w 8427720"/>
                <a:gd name="connsiteY0" fmla="*/ 39189 h 6871063"/>
                <a:gd name="connsiteX1" fmla="*/ 7602583 w 8427720"/>
                <a:gd name="connsiteY1" fmla="*/ 0 h 6871063"/>
                <a:gd name="connsiteX2" fmla="*/ 4976949 w 8427720"/>
                <a:gd name="connsiteY2" fmla="*/ 6871063 h 6871063"/>
                <a:gd name="connsiteX3" fmla="*/ 0 w 8427720"/>
                <a:gd name="connsiteY3" fmla="*/ 6871063 h 6871063"/>
                <a:gd name="connsiteX4" fmla="*/ 26126 w 8427720"/>
                <a:gd name="connsiteY4" fmla="*/ 39189 h 6871063"/>
                <a:gd name="connsiteX0" fmla="*/ 26126 w 8427720"/>
                <a:gd name="connsiteY0" fmla="*/ 39189 h 6884126"/>
                <a:gd name="connsiteX1" fmla="*/ 7602583 w 8427720"/>
                <a:gd name="connsiteY1" fmla="*/ 0 h 6884126"/>
                <a:gd name="connsiteX2" fmla="*/ 4402183 w 8427720"/>
                <a:gd name="connsiteY2" fmla="*/ 6884126 h 6884126"/>
                <a:gd name="connsiteX3" fmla="*/ 0 w 8427720"/>
                <a:gd name="connsiteY3" fmla="*/ 6871063 h 6884126"/>
                <a:gd name="connsiteX4" fmla="*/ 26126 w 8427720"/>
                <a:gd name="connsiteY4" fmla="*/ 39189 h 6884126"/>
                <a:gd name="connsiteX0" fmla="*/ 26126 w 8231777"/>
                <a:gd name="connsiteY0" fmla="*/ 39189 h 6884126"/>
                <a:gd name="connsiteX1" fmla="*/ 7602583 w 8231777"/>
                <a:gd name="connsiteY1" fmla="*/ 0 h 6884126"/>
                <a:gd name="connsiteX2" fmla="*/ 4402183 w 8231777"/>
                <a:gd name="connsiteY2" fmla="*/ 6884126 h 6884126"/>
                <a:gd name="connsiteX3" fmla="*/ 0 w 8231777"/>
                <a:gd name="connsiteY3" fmla="*/ 6871063 h 6884126"/>
                <a:gd name="connsiteX4" fmla="*/ 26126 w 8231777"/>
                <a:gd name="connsiteY4" fmla="*/ 39189 h 6884126"/>
                <a:gd name="connsiteX0" fmla="*/ 26126 w 8009709"/>
                <a:gd name="connsiteY0" fmla="*/ 13064 h 6858001"/>
                <a:gd name="connsiteX1" fmla="*/ 7380515 w 8009709"/>
                <a:gd name="connsiteY1" fmla="*/ 0 h 6858001"/>
                <a:gd name="connsiteX2" fmla="*/ 4402183 w 8009709"/>
                <a:gd name="connsiteY2" fmla="*/ 6858001 h 6858001"/>
                <a:gd name="connsiteX3" fmla="*/ 0 w 8009709"/>
                <a:gd name="connsiteY3" fmla="*/ 6844938 h 6858001"/>
                <a:gd name="connsiteX4" fmla="*/ 26126 w 8009709"/>
                <a:gd name="connsiteY4" fmla="*/ 13064 h 6858001"/>
                <a:gd name="connsiteX0" fmla="*/ 26126 w 8388532"/>
                <a:gd name="connsiteY0" fmla="*/ 13064 h 6858001"/>
                <a:gd name="connsiteX1" fmla="*/ 7380515 w 8388532"/>
                <a:gd name="connsiteY1" fmla="*/ 0 h 6858001"/>
                <a:gd name="connsiteX2" fmla="*/ 4402183 w 8388532"/>
                <a:gd name="connsiteY2" fmla="*/ 6858001 h 6858001"/>
                <a:gd name="connsiteX3" fmla="*/ 0 w 8388532"/>
                <a:gd name="connsiteY3" fmla="*/ 6844938 h 6858001"/>
                <a:gd name="connsiteX4" fmla="*/ 26126 w 8388532"/>
                <a:gd name="connsiteY4" fmla="*/ 13064 h 6858001"/>
                <a:gd name="connsiteX0" fmla="*/ 26126 w 8388532"/>
                <a:gd name="connsiteY0" fmla="*/ 13064 h 6858000"/>
                <a:gd name="connsiteX1" fmla="*/ 7380515 w 8388532"/>
                <a:gd name="connsiteY1" fmla="*/ 0 h 6858000"/>
                <a:gd name="connsiteX2" fmla="*/ 4127863 w 8388532"/>
                <a:gd name="connsiteY2" fmla="*/ 6858000 h 6858000"/>
                <a:gd name="connsiteX3" fmla="*/ 0 w 8388532"/>
                <a:gd name="connsiteY3" fmla="*/ 6844938 h 6858000"/>
                <a:gd name="connsiteX4" fmla="*/ 26126 w 8388532"/>
                <a:gd name="connsiteY4" fmla="*/ 13064 h 6858000"/>
                <a:gd name="connsiteX0" fmla="*/ 26126 w 8388532"/>
                <a:gd name="connsiteY0" fmla="*/ 13064 h 6858000"/>
                <a:gd name="connsiteX1" fmla="*/ 7380515 w 8388532"/>
                <a:gd name="connsiteY1" fmla="*/ 0 h 6858000"/>
                <a:gd name="connsiteX2" fmla="*/ 4127863 w 8388532"/>
                <a:gd name="connsiteY2" fmla="*/ 6858000 h 6858000"/>
                <a:gd name="connsiteX3" fmla="*/ 0 w 8388532"/>
                <a:gd name="connsiteY3" fmla="*/ 6844938 h 6858000"/>
                <a:gd name="connsiteX4" fmla="*/ 26126 w 8388532"/>
                <a:gd name="connsiteY4" fmla="*/ 13064 h 6858000"/>
                <a:gd name="connsiteX0" fmla="*/ 269046 w 8388532"/>
                <a:gd name="connsiteY0" fmla="*/ 0 h 6858000"/>
                <a:gd name="connsiteX1" fmla="*/ 7380515 w 8388532"/>
                <a:gd name="connsiteY1" fmla="*/ 0 h 6858000"/>
                <a:gd name="connsiteX2" fmla="*/ 4127863 w 8388532"/>
                <a:gd name="connsiteY2" fmla="*/ 6858000 h 6858000"/>
                <a:gd name="connsiteX3" fmla="*/ 0 w 8388532"/>
                <a:gd name="connsiteY3" fmla="*/ 6844938 h 6858000"/>
                <a:gd name="connsiteX4" fmla="*/ 269046 w 8388532"/>
                <a:gd name="connsiteY4" fmla="*/ 0 h 6858000"/>
                <a:gd name="connsiteX0" fmla="*/ 8709 w 8128195"/>
                <a:gd name="connsiteY0" fmla="*/ 0 h 6858000"/>
                <a:gd name="connsiteX1" fmla="*/ 7120178 w 8128195"/>
                <a:gd name="connsiteY1" fmla="*/ 0 h 6858000"/>
                <a:gd name="connsiteX2" fmla="*/ 3867526 w 8128195"/>
                <a:gd name="connsiteY2" fmla="*/ 6858000 h 6858000"/>
                <a:gd name="connsiteX3" fmla="*/ 8709 w 8128195"/>
                <a:gd name="connsiteY3" fmla="*/ 6858000 h 6858000"/>
                <a:gd name="connsiteX4" fmla="*/ 8709 w 8128195"/>
                <a:gd name="connsiteY4" fmla="*/ 0 h 6858000"/>
                <a:gd name="connsiteX0" fmla="*/ 3079533 w 8119486"/>
                <a:gd name="connsiteY0" fmla="*/ 620110 h 6858000"/>
                <a:gd name="connsiteX1" fmla="*/ 7111469 w 8119486"/>
                <a:gd name="connsiteY1" fmla="*/ 0 h 6858000"/>
                <a:gd name="connsiteX2" fmla="*/ 3858817 w 8119486"/>
                <a:gd name="connsiteY2" fmla="*/ 6858000 h 6858000"/>
                <a:gd name="connsiteX3" fmla="*/ 0 w 8119486"/>
                <a:gd name="connsiteY3" fmla="*/ 6858000 h 6858000"/>
                <a:gd name="connsiteX4" fmla="*/ 3079533 w 8119486"/>
                <a:gd name="connsiteY4" fmla="*/ 620110 h 6858000"/>
                <a:gd name="connsiteX0" fmla="*/ 705995 w 8119486"/>
                <a:gd name="connsiteY0" fmla="*/ 0 h 6858000"/>
                <a:gd name="connsiteX1" fmla="*/ 7111469 w 8119486"/>
                <a:gd name="connsiteY1" fmla="*/ 0 h 6858000"/>
                <a:gd name="connsiteX2" fmla="*/ 3858817 w 8119486"/>
                <a:gd name="connsiteY2" fmla="*/ 6858000 h 6858000"/>
                <a:gd name="connsiteX3" fmla="*/ 0 w 8119486"/>
                <a:gd name="connsiteY3" fmla="*/ 6858000 h 6858000"/>
                <a:gd name="connsiteX4" fmla="*/ 705995 w 8119486"/>
                <a:gd name="connsiteY4" fmla="*/ 0 h 6858000"/>
                <a:gd name="connsiteX0" fmla="*/ 8709 w 7422200"/>
                <a:gd name="connsiteY0" fmla="*/ 0 h 6858000"/>
                <a:gd name="connsiteX1" fmla="*/ 6414183 w 7422200"/>
                <a:gd name="connsiteY1" fmla="*/ 0 h 6858000"/>
                <a:gd name="connsiteX2" fmla="*/ 3161531 w 7422200"/>
                <a:gd name="connsiteY2" fmla="*/ 6858000 h 6858000"/>
                <a:gd name="connsiteX3" fmla="*/ 805694 w 7422200"/>
                <a:gd name="connsiteY3" fmla="*/ 5549462 h 6858000"/>
                <a:gd name="connsiteX4" fmla="*/ 8709 w 7422200"/>
                <a:gd name="connsiteY4" fmla="*/ 0 h 6858000"/>
                <a:gd name="connsiteX0" fmla="*/ 8709 w 7422200"/>
                <a:gd name="connsiteY0" fmla="*/ 0 h 6858000"/>
                <a:gd name="connsiteX1" fmla="*/ 6414183 w 7422200"/>
                <a:gd name="connsiteY1" fmla="*/ 0 h 6858000"/>
                <a:gd name="connsiteX2" fmla="*/ 3161531 w 7422200"/>
                <a:gd name="connsiteY2" fmla="*/ 6858000 h 6858000"/>
                <a:gd name="connsiteX3" fmla="*/ 8709 w 7422200"/>
                <a:gd name="connsiteY3" fmla="*/ 6858000 h 6858000"/>
                <a:gd name="connsiteX4" fmla="*/ 8709 w 7422200"/>
                <a:gd name="connsiteY4" fmla="*/ 0 h 6858000"/>
                <a:gd name="connsiteX0" fmla="*/ 9153959 w 9153959"/>
                <a:gd name="connsiteY0" fmla="*/ 0 h 6858000"/>
                <a:gd name="connsiteX1" fmla="*/ 6405474 w 9153959"/>
                <a:gd name="connsiteY1" fmla="*/ 0 h 6858000"/>
                <a:gd name="connsiteX2" fmla="*/ 3152822 w 9153959"/>
                <a:gd name="connsiteY2" fmla="*/ 6858000 h 6858000"/>
                <a:gd name="connsiteX3" fmla="*/ 0 w 9153959"/>
                <a:gd name="connsiteY3" fmla="*/ 6858000 h 6858000"/>
                <a:gd name="connsiteX4" fmla="*/ 9153959 w 9153959"/>
                <a:gd name="connsiteY4" fmla="*/ 0 h 6858000"/>
                <a:gd name="connsiteX0" fmla="*/ 6001137 w 6009845"/>
                <a:gd name="connsiteY0" fmla="*/ 0 h 6858000"/>
                <a:gd name="connsiteX1" fmla="*/ 3252652 w 6009845"/>
                <a:gd name="connsiteY1" fmla="*/ 0 h 6858000"/>
                <a:gd name="connsiteX2" fmla="*/ 0 w 6009845"/>
                <a:gd name="connsiteY2" fmla="*/ 6858000 h 6858000"/>
                <a:gd name="connsiteX3" fmla="*/ 6001136 w 6009845"/>
                <a:gd name="connsiteY3" fmla="*/ 6858000 h 6858000"/>
                <a:gd name="connsiteX4" fmla="*/ 6001137 w 600984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09845" h="6858000">
                  <a:moveTo>
                    <a:pt x="6001137" y="0"/>
                  </a:moveTo>
                  <a:lnTo>
                    <a:pt x="3252652" y="0"/>
                  </a:lnTo>
                  <a:cubicBezTo>
                    <a:pt x="4260669" y="2810690"/>
                    <a:pt x="1619795" y="5738949"/>
                    <a:pt x="0" y="6858000"/>
                  </a:cubicBezTo>
                  <a:lnTo>
                    <a:pt x="6001136" y="6858000"/>
                  </a:lnTo>
                  <a:cubicBezTo>
                    <a:pt x="6009845" y="4580709"/>
                    <a:pt x="5992428" y="2277291"/>
                    <a:pt x="6001137"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grpSp>
      <p:sp>
        <p:nvSpPr>
          <p:cNvPr id="20" name="Textplatzhalter 39"/>
          <p:cNvSpPr>
            <a:spLocks noGrp="1"/>
          </p:cNvSpPr>
          <p:nvPr>
            <p:ph type="body" sz="quarter" idx="15"/>
          </p:nvPr>
        </p:nvSpPr>
        <p:spPr bwMode="auto">
          <a:xfrm>
            <a:off x="5505450" y="4650202"/>
            <a:ext cx="3190876" cy="855662"/>
          </a:xfrm>
          <a:noFill/>
        </p:spPr>
        <p:txBody>
          <a:bodyPr lIns="0" anchor="ctr" anchorCtr="0">
            <a:normAutofit/>
          </a:bodyPr>
          <a:lstStyle>
            <a:lvl1pPr marL="0" indent="0">
              <a:buNone/>
              <a:defRPr sz="2400"/>
            </a:lvl1pPr>
          </a:lstStyle>
          <a:p>
            <a:pPr lvl="0"/>
            <a:endParaRPr lang="de-DE" dirty="0"/>
          </a:p>
        </p:txBody>
      </p:sp>
      <p:sp>
        <p:nvSpPr>
          <p:cNvPr id="21" name="Rechteck 20"/>
          <p:cNvSpPr/>
          <p:nvPr userDrawn="1"/>
        </p:nvSpPr>
        <p:spPr bwMode="auto">
          <a:xfrm>
            <a:off x="7048500" y="6172200"/>
            <a:ext cx="1638300" cy="35326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n w="1905"/>
                <a:solidFill>
                  <a:schemeClr val="tx1">
                    <a:lumMod val="85000"/>
                    <a:lumOff val="15000"/>
                  </a:schemeClr>
                </a:solidFill>
                <a:effectLst>
                  <a:innerShdw blurRad="63500" dist="76200" dir="21540000">
                    <a:prstClr val="black">
                      <a:alpha val="64000"/>
                    </a:prstClr>
                  </a:innerShdw>
                  <a:reflection blurRad="6350" stA="55000" endA="300" endPos="45500" dir="5400000" sy="-100000" algn="bl" rotWithShape="0"/>
                </a:effectLst>
              </a:rPr>
              <a:t>YOUR</a:t>
            </a:r>
            <a:r>
              <a:rPr lang="en-US" sz="2000" b="1" dirty="0">
                <a:ln w="1905"/>
                <a:solidFill>
                  <a:schemeClr val="accent6"/>
                </a:solidFill>
                <a:effectLst>
                  <a:innerShdw blurRad="63500" dist="76200" dir="21540000">
                    <a:prstClr val="black">
                      <a:alpha val="64000"/>
                    </a:prstClr>
                  </a:innerShdw>
                  <a:reflection blurRad="6350" stA="55000" endA="300" endPos="45500" dir="5400000" sy="-100000" algn="bl" rotWithShape="0"/>
                </a:effectLst>
              </a:rPr>
              <a:t>LOGO</a:t>
            </a:r>
          </a:p>
        </p:txBody>
      </p:sp>
      <p:sp>
        <p:nvSpPr>
          <p:cNvPr id="22" name="Fußzeilenplatzhalter 7"/>
          <p:cNvSpPr>
            <a:spLocks noGrp="1"/>
          </p:cNvSpPr>
          <p:nvPr>
            <p:ph type="ftr" sz="quarter" idx="11"/>
          </p:nvPr>
        </p:nvSpPr>
        <p:spPr bwMode="auto">
          <a:xfrm>
            <a:off x="842683" y="6173788"/>
            <a:ext cx="6206188" cy="365125"/>
          </a:xfrm>
        </p:spPr>
        <p:txBody>
          <a:bodyPr vert="horz" lIns="0" tIns="0" rIns="0" bIns="0" rtlCol="0" anchor="ctr"/>
          <a:lstStyle>
            <a:lvl1pPr marL="0" algn="l" defTabSz="914400" rtl="0" eaLnBrk="1" latinLnBrk="0" hangingPunct="1">
              <a:defRPr lang="en-US" sz="1200" kern="1200" smtClean="0">
                <a:solidFill>
                  <a:schemeClr val="tx1">
                    <a:tint val="75000"/>
                  </a:schemeClr>
                </a:solidFill>
                <a:latin typeface="+mn-lt"/>
                <a:ea typeface="+mn-ea"/>
                <a:cs typeface="+mn-cs"/>
              </a:defRPr>
            </a:lvl1pPr>
          </a:lstStyle>
          <a:p>
            <a:r>
              <a:rPr lang="en-US"/>
              <a:t>To edit footnote click on Insert / Header &amp; Footer</a:t>
            </a:r>
          </a:p>
        </p:txBody>
      </p:sp>
      <p:sp>
        <p:nvSpPr>
          <p:cNvPr id="23" name="Foliennummernplatzhalter 8"/>
          <p:cNvSpPr>
            <a:spLocks noGrp="1"/>
          </p:cNvSpPr>
          <p:nvPr>
            <p:ph type="sldNum" sz="quarter" idx="12"/>
          </p:nvPr>
        </p:nvSpPr>
        <p:spPr bwMode="auto">
          <a:xfrm>
            <a:off x="457202" y="6173788"/>
            <a:ext cx="385481" cy="365125"/>
          </a:xfrm>
        </p:spPr>
        <p:txBody>
          <a:bodyPr/>
          <a:lstStyle/>
          <a:p>
            <a:fld id="{76D8E909-938B-47AE-BA6E-C31282E5C101}" type="slidenum">
              <a:rPr lang="de-DE" smtClean="0"/>
              <a:pPr/>
              <a:t>‹#›</a:t>
            </a:fld>
            <a:endParaRPr lang="de-DE"/>
          </a:p>
        </p:txBody>
      </p:sp>
    </p:spTree>
    <p:extLst>
      <p:ext uri="{BB962C8B-B14F-4D97-AF65-F5344CB8AC3E}">
        <p14:creationId xmlns:p14="http://schemas.microsoft.com/office/powerpoint/2010/main" val="2257587541"/>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ntact">
    <p:spTree>
      <p:nvGrpSpPr>
        <p:cNvPr id="1" name=""/>
        <p:cNvGrpSpPr/>
        <p:nvPr/>
      </p:nvGrpSpPr>
      <p:grpSpPr>
        <a:xfrm>
          <a:off x="0" y="0"/>
          <a:ext cx="0" cy="0"/>
          <a:chOff x="0" y="0"/>
          <a:chExt cx="0" cy="0"/>
        </a:xfrm>
      </p:grpSpPr>
      <p:sp>
        <p:nvSpPr>
          <p:cNvPr id="2" name="Titel 1"/>
          <p:cNvSpPr>
            <a:spLocks noGrp="1"/>
          </p:cNvSpPr>
          <p:nvPr>
            <p:ph type="title" hasCustomPrompt="1"/>
          </p:nvPr>
        </p:nvSpPr>
        <p:spPr bwMode="auto"/>
        <p:txBody>
          <a:bodyPr/>
          <a:lstStyle>
            <a:lvl1pPr>
              <a:defRPr baseline="0"/>
            </a:lvl1pPr>
          </a:lstStyle>
          <a:p>
            <a:r>
              <a:rPr lang="en-US" noProof="0"/>
              <a:t>Thank you!</a:t>
            </a:r>
          </a:p>
        </p:txBody>
      </p:sp>
      <p:sp>
        <p:nvSpPr>
          <p:cNvPr id="6" name="Fußzeilenplatzhalter 5"/>
          <p:cNvSpPr>
            <a:spLocks noGrp="1"/>
          </p:cNvSpPr>
          <p:nvPr>
            <p:ph type="ftr" sz="quarter" idx="11"/>
          </p:nvPr>
        </p:nvSpPr>
        <p:spPr bwMode="auto"/>
        <p:txBody>
          <a:bodyPr/>
          <a:lstStyle/>
          <a:p>
            <a:r>
              <a:rPr lang="en-US" noProof="0"/>
              <a:t>To edit footnote click on Insert / Header &amp; Footer</a:t>
            </a:r>
          </a:p>
        </p:txBody>
      </p:sp>
      <p:sp>
        <p:nvSpPr>
          <p:cNvPr id="7" name="Foliennummernplatzhalter 6"/>
          <p:cNvSpPr>
            <a:spLocks noGrp="1"/>
          </p:cNvSpPr>
          <p:nvPr>
            <p:ph type="sldNum" sz="quarter" idx="12"/>
          </p:nvPr>
        </p:nvSpPr>
        <p:spPr bwMode="auto"/>
        <p:txBody>
          <a:bodyPr/>
          <a:lstStyle/>
          <a:p>
            <a:fld id="{76D8E909-938B-47AE-BA6E-C31282E5C101}" type="slidenum">
              <a:rPr lang="en-US" noProof="0" smtClean="0"/>
              <a:pPr/>
              <a:t>‹#›</a:t>
            </a:fld>
            <a:endParaRPr lang="en-US" noProof="0"/>
          </a:p>
        </p:txBody>
      </p:sp>
      <p:sp>
        <p:nvSpPr>
          <p:cNvPr id="15" name="Bildplatzhalter 14"/>
          <p:cNvSpPr>
            <a:spLocks noGrp="1"/>
          </p:cNvSpPr>
          <p:nvPr>
            <p:ph type="pic" sz="quarter" idx="14"/>
          </p:nvPr>
        </p:nvSpPr>
        <p:spPr bwMode="auto">
          <a:xfrm>
            <a:off x="1" y="3671103"/>
            <a:ext cx="4572016" cy="2131210"/>
          </a:xfrm>
          <a:gradFill>
            <a:gsLst>
              <a:gs pos="0">
                <a:schemeClr val="accent6">
                  <a:lumMod val="40000"/>
                  <a:lumOff val="60000"/>
                </a:schemeClr>
              </a:gs>
              <a:gs pos="48000">
                <a:schemeClr val="accent6">
                  <a:lumMod val="75000"/>
                </a:schemeClr>
              </a:gs>
              <a:gs pos="100000">
                <a:schemeClr val="accent6">
                  <a:lumMod val="60000"/>
                  <a:lumOff val="40000"/>
                </a:schemeClr>
              </a:gs>
            </a:gsLst>
            <a:lin ang="5400000" scaled="0"/>
          </a:gradFill>
          <a:ln w="19050">
            <a:solidFill>
              <a:schemeClr val="bg1"/>
            </a:solidFill>
          </a:ln>
          <a:effectLst>
            <a:outerShdw blurRad="101600" algn="ctr" rotWithShape="0">
              <a:prstClr val="black">
                <a:alpha val="50000"/>
              </a:prstClr>
            </a:outerShdw>
            <a:reflection blurRad="6350" stA="52000" endA="300" endPos="35000" dir="5400000" sy="-100000" algn="bl" rotWithShape="0"/>
          </a:effectLst>
        </p:spPr>
        <p:txBody>
          <a:bodyPr vert="horz" lIns="0" tIns="0" rIns="0" bIns="0" rtlCol="0">
            <a:normAutofit/>
          </a:bodyPr>
          <a:lstStyle>
            <a:lvl1pPr marL="201613" indent="-201613" algn="l" defTabSz="914400" rtl="0" eaLnBrk="1" latinLnBrk="0" hangingPunct="1">
              <a:spcBef>
                <a:spcPts val="1000"/>
              </a:spcBef>
              <a:buFont typeface="Arial" pitchFamily="34" charset="0"/>
              <a:buChar char="•"/>
              <a:defRPr lang="de-DE" sz="1800" kern="1200">
                <a:solidFill>
                  <a:schemeClr val="tx1"/>
                </a:solidFill>
                <a:latin typeface="+mn-lt"/>
                <a:ea typeface="+mn-ea"/>
                <a:cs typeface="+mn-cs"/>
              </a:defRPr>
            </a:lvl1pPr>
          </a:lstStyle>
          <a:p>
            <a:endParaRPr lang="en-US" noProof="0"/>
          </a:p>
        </p:txBody>
      </p:sp>
      <p:sp>
        <p:nvSpPr>
          <p:cNvPr id="14" name="Textplatzhalter 15"/>
          <p:cNvSpPr>
            <a:spLocks noGrp="1"/>
          </p:cNvSpPr>
          <p:nvPr>
            <p:ph type="body" sz="quarter" idx="17" hasCustomPrompt="1"/>
          </p:nvPr>
        </p:nvSpPr>
        <p:spPr bwMode="auto">
          <a:xfrm>
            <a:off x="6042026" y="2348805"/>
            <a:ext cx="2644775" cy="713434"/>
          </a:xfrm>
        </p:spPr>
        <p:txBody>
          <a:bodyPr>
            <a:normAutofit/>
          </a:bodyPr>
          <a:lstStyle>
            <a:lvl1pPr marL="0" indent="0">
              <a:spcBef>
                <a:spcPts val="0"/>
              </a:spcBef>
              <a:buNone/>
              <a:defRPr sz="1400" b="1" baseline="0"/>
            </a:lvl1pPr>
            <a:lvl2pPr>
              <a:buNone/>
              <a:defRPr/>
            </a:lvl2pPr>
          </a:lstStyle>
          <a:p>
            <a:pPr lvl="0"/>
            <a:r>
              <a:rPr lang="en-US" noProof="0"/>
              <a:t>Company Name</a:t>
            </a:r>
            <a:br>
              <a:rPr lang="en-US" noProof="0"/>
            </a:br>
            <a:r>
              <a:rPr lang="en-US" noProof="0"/>
              <a:t>Your Name</a:t>
            </a:r>
          </a:p>
        </p:txBody>
      </p:sp>
      <p:sp>
        <p:nvSpPr>
          <p:cNvPr id="16" name="Textplatzhalter 15"/>
          <p:cNvSpPr>
            <a:spLocks noGrp="1"/>
          </p:cNvSpPr>
          <p:nvPr>
            <p:ph type="body" sz="quarter" idx="18" hasCustomPrompt="1"/>
          </p:nvPr>
        </p:nvSpPr>
        <p:spPr bwMode="auto">
          <a:xfrm>
            <a:off x="6042026" y="1555751"/>
            <a:ext cx="2644775" cy="644839"/>
          </a:xfrm>
        </p:spPr>
        <p:txBody>
          <a:bodyPr>
            <a:normAutofit/>
          </a:bodyPr>
          <a:lstStyle>
            <a:lvl1pPr marL="0" indent="0">
              <a:buNone/>
              <a:defRPr sz="2400" b="1" baseline="0"/>
            </a:lvl1pPr>
            <a:lvl2pPr>
              <a:buNone/>
              <a:defRPr/>
            </a:lvl2pPr>
          </a:lstStyle>
          <a:p>
            <a:pPr lvl="0"/>
            <a:r>
              <a:rPr lang="en-US" noProof="0"/>
              <a:t>Contact</a:t>
            </a:r>
          </a:p>
        </p:txBody>
      </p:sp>
      <p:sp>
        <p:nvSpPr>
          <p:cNvPr id="17" name="Textplatzhalter 15"/>
          <p:cNvSpPr>
            <a:spLocks noGrp="1"/>
          </p:cNvSpPr>
          <p:nvPr>
            <p:ph type="body" sz="quarter" idx="19" hasCustomPrompt="1"/>
          </p:nvPr>
        </p:nvSpPr>
        <p:spPr bwMode="auto">
          <a:xfrm>
            <a:off x="6042026" y="3210454"/>
            <a:ext cx="2644775" cy="1427653"/>
          </a:xfrm>
        </p:spPr>
        <p:txBody>
          <a:bodyPr>
            <a:normAutofit/>
          </a:bodyPr>
          <a:lstStyle>
            <a:lvl1pPr marL="0" indent="0">
              <a:spcBef>
                <a:spcPts val="0"/>
              </a:spcBef>
              <a:buNone/>
              <a:defRPr sz="1400" baseline="0"/>
            </a:lvl1pPr>
            <a:lvl2pPr>
              <a:buNone/>
              <a:defRPr/>
            </a:lvl2pPr>
          </a:lstStyle>
          <a:p>
            <a:pPr lvl="0"/>
            <a:r>
              <a:rPr lang="en-US" noProof="0"/>
              <a:t>Your Adress and Contact Information</a:t>
            </a:r>
            <a:br>
              <a:rPr lang="en-US" noProof="0"/>
            </a:br>
            <a:r>
              <a:rPr lang="en-US" noProof="0"/>
              <a:t/>
            </a:r>
            <a:br>
              <a:rPr lang="en-US" noProof="0"/>
            </a:br>
            <a:endParaRPr lang="en-US" noProof="0"/>
          </a:p>
        </p:txBody>
      </p:sp>
      <p:sp>
        <p:nvSpPr>
          <p:cNvPr id="18" name="Textplatzhalter 15"/>
          <p:cNvSpPr>
            <a:spLocks noGrp="1"/>
          </p:cNvSpPr>
          <p:nvPr>
            <p:ph type="body" sz="quarter" idx="20" hasCustomPrompt="1"/>
          </p:nvPr>
        </p:nvSpPr>
        <p:spPr bwMode="auto">
          <a:xfrm>
            <a:off x="6042026" y="4786323"/>
            <a:ext cx="2644775" cy="1015991"/>
          </a:xfrm>
        </p:spPr>
        <p:txBody>
          <a:bodyPr>
            <a:normAutofit/>
          </a:bodyPr>
          <a:lstStyle>
            <a:lvl1pPr marL="0" indent="0">
              <a:spcBef>
                <a:spcPts val="0"/>
              </a:spcBef>
              <a:buNone/>
              <a:defRPr sz="1600" u="sng" baseline="0">
                <a:solidFill>
                  <a:srgbClr val="0070C0"/>
                </a:solidFill>
              </a:defRPr>
            </a:lvl1pPr>
            <a:lvl2pPr>
              <a:buNone/>
              <a:defRPr/>
            </a:lvl2pPr>
          </a:lstStyle>
          <a:p>
            <a:pPr lvl="0"/>
            <a:r>
              <a:rPr lang="en-US" noProof="0"/>
              <a:t>www.domain.com</a:t>
            </a:r>
          </a:p>
        </p:txBody>
      </p:sp>
    </p:spTree>
    <p:extLst>
      <p:ext uri="{BB962C8B-B14F-4D97-AF65-F5344CB8AC3E}">
        <p14:creationId xmlns:p14="http://schemas.microsoft.com/office/powerpoint/2010/main" val="2885667101"/>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96BF065C-427F-4CA3-8B09-62B59F374D74}"/>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 xmlns:a16="http://schemas.microsoft.com/office/drawing/2014/main" id="{01239FF9-E5E2-488D-B750-7393C9FD4780}"/>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 xmlns:a16="http://schemas.microsoft.com/office/drawing/2014/main" id="{3006756D-E8F7-477B-B4A5-97B1E809EF83}"/>
              </a:ext>
            </a:extLst>
          </p:cNvPr>
          <p:cNvSpPr>
            <a:spLocks noGrp="1"/>
          </p:cNvSpPr>
          <p:nvPr>
            <p:ph type="dt" sz="half" idx="10"/>
          </p:nvPr>
        </p:nvSpPr>
        <p:spPr/>
        <p:txBody>
          <a:bodyPr/>
          <a:lstStyle/>
          <a:p>
            <a:fld id="{FD17FA3B-C404-4317-B0BC-953931111309}" type="datetimeFigureOut">
              <a:rPr lang="pl-PL" smtClean="0"/>
              <a:t>2020-02-01</a:t>
            </a:fld>
            <a:endParaRPr lang="pl-PL"/>
          </a:p>
        </p:txBody>
      </p:sp>
      <p:sp>
        <p:nvSpPr>
          <p:cNvPr id="5" name="Symbol zastępczy stopki 4">
            <a:extLst>
              <a:ext uri="{FF2B5EF4-FFF2-40B4-BE49-F238E27FC236}">
                <a16:creationId xmlns="" xmlns:a16="http://schemas.microsoft.com/office/drawing/2014/main" id="{7C7E868F-EFCB-48F7-971A-070583FA4C57}"/>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 xmlns:a16="http://schemas.microsoft.com/office/drawing/2014/main" id="{3F3D3594-C744-45A0-AA3F-5A7851819871}"/>
              </a:ext>
            </a:extLst>
          </p:cNvPr>
          <p:cNvSpPr>
            <a:spLocks noGrp="1"/>
          </p:cNvSpPr>
          <p:nvPr>
            <p:ph type="sldNum" sz="quarter" idx="12"/>
          </p:nvPr>
        </p:nvSpPr>
        <p:spPr/>
        <p:txBody>
          <a:bodyPr/>
          <a:lstStyle/>
          <a:p>
            <a:fld id="{0931897F-8F23-433E-A660-EFF8D3EDA506}" type="slidenum">
              <a:rPr lang="pl-PL" smtClean="0"/>
              <a:t>‹#›</a:t>
            </a:fld>
            <a:endParaRPr lang="pl-PL"/>
          </a:p>
        </p:txBody>
      </p:sp>
    </p:spTree>
    <p:extLst>
      <p:ext uri="{BB962C8B-B14F-4D97-AF65-F5344CB8AC3E}">
        <p14:creationId xmlns:p14="http://schemas.microsoft.com/office/powerpoint/2010/main" val="17797737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0CB7BA4F-2910-4626-9A82-F9DA23745351}"/>
              </a:ext>
            </a:extLst>
          </p:cNvPr>
          <p:cNvSpPr>
            <a:spLocks noGrp="1"/>
          </p:cNvSpPr>
          <p:nvPr>
            <p:ph type="title"/>
          </p:nvPr>
        </p:nvSpPr>
        <p:spPr>
          <a:xfrm>
            <a:off x="623888" y="1709739"/>
            <a:ext cx="7886700" cy="2852737"/>
          </a:xfrm>
        </p:spPr>
        <p:txBody>
          <a:bodyPr anchor="b"/>
          <a:lstStyle>
            <a:lvl1pPr>
              <a:defRPr sz="4500"/>
            </a:lvl1pPr>
          </a:lstStyle>
          <a:p>
            <a:r>
              <a:rPr lang="pl-PL"/>
              <a:t>Kliknij, aby edytować styl</a:t>
            </a:r>
          </a:p>
        </p:txBody>
      </p:sp>
      <p:sp>
        <p:nvSpPr>
          <p:cNvPr id="3" name="Symbol zastępczy tekstu 2">
            <a:extLst>
              <a:ext uri="{FF2B5EF4-FFF2-40B4-BE49-F238E27FC236}">
                <a16:creationId xmlns="" xmlns:a16="http://schemas.microsoft.com/office/drawing/2014/main" id="{431EA1DB-8C3D-44E4-9552-EC6FD031CF1B}"/>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pl-PL"/>
              <a:t>Kliknij, aby edytować style wzorca tekstu</a:t>
            </a:r>
          </a:p>
        </p:txBody>
      </p:sp>
      <p:sp>
        <p:nvSpPr>
          <p:cNvPr id="4" name="Symbol zastępczy daty 3">
            <a:extLst>
              <a:ext uri="{FF2B5EF4-FFF2-40B4-BE49-F238E27FC236}">
                <a16:creationId xmlns="" xmlns:a16="http://schemas.microsoft.com/office/drawing/2014/main" id="{52BB4333-503F-4045-9F22-0F6B49DD200C}"/>
              </a:ext>
            </a:extLst>
          </p:cNvPr>
          <p:cNvSpPr>
            <a:spLocks noGrp="1"/>
          </p:cNvSpPr>
          <p:nvPr>
            <p:ph type="dt" sz="half" idx="10"/>
          </p:nvPr>
        </p:nvSpPr>
        <p:spPr/>
        <p:txBody>
          <a:bodyPr/>
          <a:lstStyle/>
          <a:p>
            <a:fld id="{FD17FA3B-C404-4317-B0BC-953931111309}" type="datetimeFigureOut">
              <a:rPr lang="pl-PL" smtClean="0"/>
              <a:t>2020-02-01</a:t>
            </a:fld>
            <a:endParaRPr lang="pl-PL"/>
          </a:p>
        </p:txBody>
      </p:sp>
      <p:sp>
        <p:nvSpPr>
          <p:cNvPr id="5" name="Symbol zastępczy stopki 4">
            <a:extLst>
              <a:ext uri="{FF2B5EF4-FFF2-40B4-BE49-F238E27FC236}">
                <a16:creationId xmlns="" xmlns:a16="http://schemas.microsoft.com/office/drawing/2014/main" id="{B3821CD1-D855-4D9F-9459-EC79A81C8887}"/>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 xmlns:a16="http://schemas.microsoft.com/office/drawing/2014/main" id="{11354F7E-074C-45BE-A510-EE7EE2555C9F}"/>
              </a:ext>
            </a:extLst>
          </p:cNvPr>
          <p:cNvSpPr>
            <a:spLocks noGrp="1"/>
          </p:cNvSpPr>
          <p:nvPr>
            <p:ph type="sldNum" sz="quarter" idx="12"/>
          </p:nvPr>
        </p:nvSpPr>
        <p:spPr/>
        <p:txBody>
          <a:bodyPr/>
          <a:lstStyle/>
          <a:p>
            <a:fld id="{0931897F-8F23-433E-A660-EFF8D3EDA506}" type="slidenum">
              <a:rPr lang="pl-PL" smtClean="0"/>
              <a:t>‹#›</a:t>
            </a:fld>
            <a:endParaRPr lang="pl-PL"/>
          </a:p>
        </p:txBody>
      </p:sp>
    </p:spTree>
    <p:extLst>
      <p:ext uri="{BB962C8B-B14F-4D97-AF65-F5344CB8AC3E}">
        <p14:creationId xmlns:p14="http://schemas.microsoft.com/office/powerpoint/2010/main" val="1870455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EEA1A919-A9BF-4070-B281-D7E6AD2CE458}"/>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 xmlns:a16="http://schemas.microsoft.com/office/drawing/2014/main" id="{9B433143-8EE9-44F4-A176-31DEC9FA4323}"/>
              </a:ext>
            </a:extLst>
          </p:cNvPr>
          <p:cNvSpPr>
            <a:spLocks noGrp="1"/>
          </p:cNvSpPr>
          <p:nvPr>
            <p:ph sz="half" idx="1"/>
          </p:nvPr>
        </p:nvSpPr>
        <p:spPr>
          <a:xfrm>
            <a:off x="628650" y="1825625"/>
            <a:ext cx="38862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a:extLst>
              <a:ext uri="{FF2B5EF4-FFF2-40B4-BE49-F238E27FC236}">
                <a16:creationId xmlns="" xmlns:a16="http://schemas.microsoft.com/office/drawing/2014/main" id="{54CFA420-8412-4ED6-BF0D-2EA16847F49B}"/>
              </a:ext>
            </a:extLst>
          </p:cNvPr>
          <p:cNvSpPr>
            <a:spLocks noGrp="1"/>
          </p:cNvSpPr>
          <p:nvPr>
            <p:ph sz="half" idx="2"/>
          </p:nvPr>
        </p:nvSpPr>
        <p:spPr>
          <a:xfrm>
            <a:off x="4629150" y="1825625"/>
            <a:ext cx="38862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a:extLst>
              <a:ext uri="{FF2B5EF4-FFF2-40B4-BE49-F238E27FC236}">
                <a16:creationId xmlns="" xmlns:a16="http://schemas.microsoft.com/office/drawing/2014/main" id="{B863E404-B6F4-4DE7-A421-4895A541FD3E}"/>
              </a:ext>
            </a:extLst>
          </p:cNvPr>
          <p:cNvSpPr>
            <a:spLocks noGrp="1"/>
          </p:cNvSpPr>
          <p:nvPr>
            <p:ph type="dt" sz="half" idx="10"/>
          </p:nvPr>
        </p:nvSpPr>
        <p:spPr/>
        <p:txBody>
          <a:bodyPr/>
          <a:lstStyle/>
          <a:p>
            <a:fld id="{FD17FA3B-C404-4317-B0BC-953931111309}" type="datetimeFigureOut">
              <a:rPr lang="pl-PL" smtClean="0"/>
              <a:t>2020-02-01</a:t>
            </a:fld>
            <a:endParaRPr lang="pl-PL"/>
          </a:p>
        </p:txBody>
      </p:sp>
      <p:sp>
        <p:nvSpPr>
          <p:cNvPr id="6" name="Symbol zastępczy stopki 5">
            <a:extLst>
              <a:ext uri="{FF2B5EF4-FFF2-40B4-BE49-F238E27FC236}">
                <a16:creationId xmlns="" xmlns:a16="http://schemas.microsoft.com/office/drawing/2014/main" id="{1987B0AF-574B-4745-B741-6F4E44F01BA3}"/>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 xmlns:a16="http://schemas.microsoft.com/office/drawing/2014/main" id="{2A18F522-AEAD-457A-8C2C-4CF3E4697E33}"/>
              </a:ext>
            </a:extLst>
          </p:cNvPr>
          <p:cNvSpPr>
            <a:spLocks noGrp="1"/>
          </p:cNvSpPr>
          <p:nvPr>
            <p:ph type="sldNum" sz="quarter" idx="12"/>
          </p:nvPr>
        </p:nvSpPr>
        <p:spPr/>
        <p:txBody>
          <a:bodyPr/>
          <a:lstStyle/>
          <a:p>
            <a:fld id="{0931897F-8F23-433E-A660-EFF8D3EDA506}" type="slidenum">
              <a:rPr lang="pl-PL" smtClean="0"/>
              <a:t>‹#›</a:t>
            </a:fld>
            <a:endParaRPr lang="pl-PL"/>
          </a:p>
        </p:txBody>
      </p:sp>
    </p:spTree>
    <p:extLst>
      <p:ext uri="{BB962C8B-B14F-4D97-AF65-F5344CB8AC3E}">
        <p14:creationId xmlns:p14="http://schemas.microsoft.com/office/powerpoint/2010/main" val="3503146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F4B10655-FD64-4B06-B2FF-CC664149DA5F}"/>
              </a:ext>
            </a:extLst>
          </p:cNvPr>
          <p:cNvSpPr>
            <a:spLocks noGrp="1"/>
          </p:cNvSpPr>
          <p:nvPr>
            <p:ph type="title"/>
          </p:nvPr>
        </p:nvSpPr>
        <p:spPr>
          <a:xfrm>
            <a:off x="629841" y="365126"/>
            <a:ext cx="7886700" cy="1325563"/>
          </a:xfrm>
        </p:spPr>
        <p:txBody>
          <a:bodyPr/>
          <a:lstStyle/>
          <a:p>
            <a:r>
              <a:rPr lang="pl-PL"/>
              <a:t>Kliknij, aby edytować styl</a:t>
            </a:r>
          </a:p>
        </p:txBody>
      </p:sp>
      <p:sp>
        <p:nvSpPr>
          <p:cNvPr id="3" name="Symbol zastępczy tekstu 2">
            <a:extLst>
              <a:ext uri="{FF2B5EF4-FFF2-40B4-BE49-F238E27FC236}">
                <a16:creationId xmlns="" xmlns:a16="http://schemas.microsoft.com/office/drawing/2014/main" id="{D6176904-10DE-4F4A-BBE2-DC2D76140099}"/>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pl-PL"/>
              <a:t>Kliknij, aby edytować style wzorca tekstu</a:t>
            </a:r>
          </a:p>
        </p:txBody>
      </p:sp>
      <p:sp>
        <p:nvSpPr>
          <p:cNvPr id="4" name="Symbol zastępczy zawartości 3">
            <a:extLst>
              <a:ext uri="{FF2B5EF4-FFF2-40B4-BE49-F238E27FC236}">
                <a16:creationId xmlns="" xmlns:a16="http://schemas.microsoft.com/office/drawing/2014/main" id="{96DBC7FE-EA9E-4D8A-B58F-77C2B8AD48E2}"/>
              </a:ext>
            </a:extLst>
          </p:cNvPr>
          <p:cNvSpPr>
            <a:spLocks noGrp="1"/>
          </p:cNvSpPr>
          <p:nvPr>
            <p:ph sz="half" idx="2"/>
          </p:nvPr>
        </p:nvSpPr>
        <p:spPr>
          <a:xfrm>
            <a:off x="629842" y="2505075"/>
            <a:ext cx="3868340"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a:extLst>
              <a:ext uri="{FF2B5EF4-FFF2-40B4-BE49-F238E27FC236}">
                <a16:creationId xmlns="" xmlns:a16="http://schemas.microsoft.com/office/drawing/2014/main" id="{14DF4E71-8C5E-46FF-973C-7DA88BD94EEC}"/>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pl-PL"/>
              <a:t>Kliknij, aby edytować style wzorca tekstu</a:t>
            </a:r>
          </a:p>
        </p:txBody>
      </p:sp>
      <p:sp>
        <p:nvSpPr>
          <p:cNvPr id="6" name="Symbol zastępczy zawartości 5">
            <a:extLst>
              <a:ext uri="{FF2B5EF4-FFF2-40B4-BE49-F238E27FC236}">
                <a16:creationId xmlns="" xmlns:a16="http://schemas.microsoft.com/office/drawing/2014/main" id="{21C4287B-0717-4405-91A4-734A504C4E35}"/>
              </a:ext>
            </a:extLst>
          </p:cNvPr>
          <p:cNvSpPr>
            <a:spLocks noGrp="1"/>
          </p:cNvSpPr>
          <p:nvPr>
            <p:ph sz="quarter" idx="4"/>
          </p:nvPr>
        </p:nvSpPr>
        <p:spPr>
          <a:xfrm>
            <a:off x="4629150" y="2505075"/>
            <a:ext cx="3887391"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a:extLst>
              <a:ext uri="{FF2B5EF4-FFF2-40B4-BE49-F238E27FC236}">
                <a16:creationId xmlns="" xmlns:a16="http://schemas.microsoft.com/office/drawing/2014/main" id="{4103541E-0F69-43D4-84F8-943A946524B9}"/>
              </a:ext>
            </a:extLst>
          </p:cNvPr>
          <p:cNvSpPr>
            <a:spLocks noGrp="1"/>
          </p:cNvSpPr>
          <p:nvPr>
            <p:ph type="dt" sz="half" idx="10"/>
          </p:nvPr>
        </p:nvSpPr>
        <p:spPr/>
        <p:txBody>
          <a:bodyPr/>
          <a:lstStyle/>
          <a:p>
            <a:fld id="{FD17FA3B-C404-4317-B0BC-953931111309}" type="datetimeFigureOut">
              <a:rPr lang="pl-PL" smtClean="0"/>
              <a:t>2020-02-01</a:t>
            </a:fld>
            <a:endParaRPr lang="pl-PL"/>
          </a:p>
        </p:txBody>
      </p:sp>
      <p:sp>
        <p:nvSpPr>
          <p:cNvPr id="8" name="Symbol zastępczy stopki 7">
            <a:extLst>
              <a:ext uri="{FF2B5EF4-FFF2-40B4-BE49-F238E27FC236}">
                <a16:creationId xmlns="" xmlns:a16="http://schemas.microsoft.com/office/drawing/2014/main" id="{1A4EA520-9B3E-49FE-A061-46BD0C36023D}"/>
              </a:ext>
            </a:extLst>
          </p:cNvPr>
          <p:cNvSpPr>
            <a:spLocks noGrp="1"/>
          </p:cNvSpPr>
          <p:nvPr>
            <p:ph type="ftr" sz="quarter" idx="11"/>
          </p:nvPr>
        </p:nvSpPr>
        <p:spPr/>
        <p:txBody>
          <a:bodyPr/>
          <a:lstStyle/>
          <a:p>
            <a:endParaRPr lang="pl-PL"/>
          </a:p>
        </p:txBody>
      </p:sp>
      <p:sp>
        <p:nvSpPr>
          <p:cNvPr id="9" name="Symbol zastępczy numeru slajdu 8">
            <a:extLst>
              <a:ext uri="{FF2B5EF4-FFF2-40B4-BE49-F238E27FC236}">
                <a16:creationId xmlns="" xmlns:a16="http://schemas.microsoft.com/office/drawing/2014/main" id="{D8C6E83A-0751-4190-A4E8-2B52EB76FAEB}"/>
              </a:ext>
            </a:extLst>
          </p:cNvPr>
          <p:cNvSpPr>
            <a:spLocks noGrp="1"/>
          </p:cNvSpPr>
          <p:nvPr>
            <p:ph type="sldNum" sz="quarter" idx="12"/>
          </p:nvPr>
        </p:nvSpPr>
        <p:spPr/>
        <p:txBody>
          <a:bodyPr/>
          <a:lstStyle/>
          <a:p>
            <a:fld id="{0931897F-8F23-433E-A660-EFF8D3EDA506}" type="slidenum">
              <a:rPr lang="pl-PL" smtClean="0"/>
              <a:t>‹#›</a:t>
            </a:fld>
            <a:endParaRPr lang="pl-PL"/>
          </a:p>
        </p:txBody>
      </p:sp>
    </p:spTree>
    <p:extLst>
      <p:ext uri="{BB962C8B-B14F-4D97-AF65-F5344CB8AC3E}">
        <p14:creationId xmlns:p14="http://schemas.microsoft.com/office/powerpoint/2010/main" val="1657099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14BC5977-0F41-4BBF-B092-94733D96E1F2}"/>
              </a:ext>
            </a:extLst>
          </p:cNvPr>
          <p:cNvSpPr>
            <a:spLocks noGrp="1"/>
          </p:cNvSpPr>
          <p:nvPr>
            <p:ph type="title"/>
          </p:nvPr>
        </p:nvSpPr>
        <p:spPr/>
        <p:txBody>
          <a:bodyPr/>
          <a:lstStyle/>
          <a:p>
            <a:r>
              <a:rPr lang="pl-PL"/>
              <a:t>Kliknij, aby edytować styl</a:t>
            </a:r>
          </a:p>
        </p:txBody>
      </p:sp>
      <p:sp>
        <p:nvSpPr>
          <p:cNvPr id="3" name="Symbol zastępczy daty 2">
            <a:extLst>
              <a:ext uri="{FF2B5EF4-FFF2-40B4-BE49-F238E27FC236}">
                <a16:creationId xmlns="" xmlns:a16="http://schemas.microsoft.com/office/drawing/2014/main" id="{FC097C30-4C59-41D1-8899-4A9082B4C603}"/>
              </a:ext>
            </a:extLst>
          </p:cNvPr>
          <p:cNvSpPr>
            <a:spLocks noGrp="1"/>
          </p:cNvSpPr>
          <p:nvPr>
            <p:ph type="dt" sz="half" idx="10"/>
          </p:nvPr>
        </p:nvSpPr>
        <p:spPr/>
        <p:txBody>
          <a:bodyPr/>
          <a:lstStyle/>
          <a:p>
            <a:fld id="{FD17FA3B-C404-4317-B0BC-953931111309}" type="datetimeFigureOut">
              <a:rPr lang="pl-PL" smtClean="0"/>
              <a:t>2020-02-01</a:t>
            </a:fld>
            <a:endParaRPr lang="pl-PL"/>
          </a:p>
        </p:txBody>
      </p:sp>
      <p:sp>
        <p:nvSpPr>
          <p:cNvPr id="4" name="Symbol zastępczy stopki 3">
            <a:extLst>
              <a:ext uri="{FF2B5EF4-FFF2-40B4-BE49-F238E27FC236}">
                <a16:creationId xmlns="" xmlns:a16="http://schemas.microsoft.com/office/drawing/2014/main" id="{4AD3A92E-2A78-4AEF-920F-3E071FE8FAED}"/>
              </a:ext>
            </a:extLst>
          </p:cNvPr>
          <p:cNvSpPr>
            <a:spLocks noGrp="1"/>
          </p:cNvSpPr>
          <p:nvPr>
            <p:ph type="ftr" sz="quarter" idx="11"/>
          </p:nvPr>
        </p:nvSpPr>
        <p:spPr/>
        <p:txBody>
          <a:bodyPr/>
          <a:lstStyle/>
          <a:p>
            <a:endParaRPr lang="pl-PL"/>
          </a:p>
        </p:txBody>
      </p:sp>
      <p:sp>
        <p:nvSpPr>
          <p:cNvPr id="5" name="Symbol zastępczy numeru slajdu 4">
            <a:extLst>
              <a:ext uri="{FF2B5EF4-FFF2-40B4-BE49-F238E27FC236}">
                <a16:creationId xmlns="" xmlns:a16="http://schemas.microsoft.com/office/drawing/2014/main" id="{DC5CD513-274B-4493-8F9D-4BFD381854B4}"/>
              </a:ext>
            </a:extLst>
          </p:cNvPr>
          <p:cNvSpPr>
            <a:spLocks noGrp="1"/>
          </p:cNvSpPr>
          <p:nvPr>
            <p:ph type="sldNum" sz="quarter" idx="12"/>
          </p:nvPr>
        </p:nvSpPr>
        <p:spPr/>
        <p:txBody>
          <a:bodyPr/>
          <a:lstStyle/>
          <a:p>
            <a:fld id="{0931897F-8F23-433E-A660-EFF8D3EDA506}" type="slidenum">
              <a:rPr lang="pl-PL" smtClean="0"/>
              <a:t>‹#›</a:t>
            </a:fld>
            <a:endParaRPr lang="pl-PL"/>
          </a:p>
        </p:txBody>
      </p:sp>
    </p:spTree>
    <p:extLst>
      <p:ext uri="{BB962C8B-B14F-4D97-AF65-F5344CB8AC3E}">
        <p14:creationId xmlns:p14="http://schemas.microsoft.com/office/powerpoint/2010/main" val="5023423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a:extLst>
              <a:ext uri="{FF2B5EF4-FFF2-40B4-BE49-F238E27FC236}">
                <a16:creationId xmlns="" xmlns:a16="http://schemas.microsoft.com/office/drawing/2014/main" id="{988C1E97-C947-4DE5-B522-31F7C507BD70}"/>
              </a:ext>
            </a:extLst>
          </p:cNvPr>
          <p:cNvSpPr>
            <a:spLocks noGrp="1"/>
          </p:cNvSpPr>
          <p:nvPr>
            <p:ph type="dt" sz="half" idx="10"/>
          </p:nvPr>
        </p:nvSpPr>
        <p:spPr/>
        <p:txBody>
          <a:bodyPr/>
          <a:lstStyle/>
          <a:p>
            <a:fld id="{FD17FA3B-C404-4317-B0BC-953931111309}" type="datetimeFigureOut">
              <a:rPr lang="pl-PL" smtClean="0"/>
              <a:t>2020-02-01</a:t>
            </a:fld>
            <a:endParaRPr lang="pl-PL"/>
          </a:p>
        </p:txBody>
      </p:sp>
      <p:sp>
        <p:nvSpPr>
          <p:cNvPr id="3" name="Symbol zastępczy stopki 2">
            <a:extLst>
              <a:ext uri="{FF2B5EF4-FFF2-40B4-BE49-F238E27FC236}">
                <a16:creationId xmlns="" xmlns:a16="http://schemas.microsoft.com/office/drawing/2014/main" id="{9644D146-525E-4449-B8F9-5706DA2E1FBC}"/>
              </a:ext>
            </a:extLst>
          </p:cNvPr>
          <p:cNvSpPr>
            <a:spLocks noGrp="1"/>
          </p:cNvSpPr>
          <p:nvPr>
            <p:ph type="ftr" sz="quarter" idx="11"/>
          </p:nvPr>
        </p:nvSpPr>
        <p:spPr/>
        <p:txBody>
          <a:bodyPr/>
          <a:lstStyle/>
          <a:p>
            <a:endParaRPr lang="pl-PL"/>
          </a:p>
        </p:txBody>
      </p:sp>
      <p:sp>
        <p:nvSpPr>
          <p:cNvPr id="4" name="Symbol zastępczy numeru slajdu 3">
            <a:extLst>
              <a:ext uri="{FF2B5EF4-FFF2-40B4-BE49-F238E27FC236}">
                <a16:creationId xmlns="" xmlns:a16="http://schemas.microsoft.com/office/drawing/2014/main" id="{7AFA983F-8D58-4086-95F4-2A4B50B3AF90}"/>
              </a:ext>
            </a:extLst>
          </p:cNvPr>
          <p:cNvSpPr>
            <a:spLocks noGrp="1"/>
          </p:cNvSpPr>
          <p:nvPr>
            <p:ph type="sldNum" sz="quarter" idx="12"/>
          </p:nvPr>
        </p:nvSpPr>
        <p:spPr/>
        <p:txBody>
          <a:bodyPr/>
          <a:lstStyle/>
          <a:p>
            <a:fld id="{0931897F-8F23-433E-A660-EFF8D3EDA506}" type="slidenum">
              <a:rPr lang="pl-PL" smtClean="0"/>
              <a:t>‹#›</a:t>
            </a:fld>
            <a:endParaRPr lang="pl-PL"/>
          </a:p>
        </p:txBody>
      </p:sp>
    </p:spTree>
    <p:extLst>
      <p:ext uri="{BB962C8B-B14F-4D97-AF65-F5344CB8AC3E}">
        <p14:creationId xmlns:p14="http://schemas.microsoft.com/office/powerpoint/2010/main" val="5962429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4BA9B134-3B8D-4D6D-BAB3-657643863311}"/>
              </a:ext>
            </a:extLst>
          </p:cNvPr>
          <p:cNvSpPr>
            <a:spLocks noGrp="1"/>
          </p:cNvSpPr>
          <p:nvPr>
            <p:ph type="title"/>
          </p:nvPr>
        </p:nvSpPr>
        <p:spPr>
          <a:xfrm>
            <a:off x="629841" y="457200"/>
            <a:ext cx="2949178" cy="1600200"/>
          </a:xfrm>
        </p:spPr>
        <p:txBody>
          <a:bodyPr anchor="b"/>
          <a:lstStyle>
            <a:lvl1pPr>
              <a:defRPr sz="2400"/>
            </a:lvl1pPr>
          </a:lstStyle>
          <a:p>
            <a:r>
              <a:rPr lang="pl-PL"/>
              <a:t>Kliknij, aby edytować styl</a:t>
            </a:r>
          </a:p>
        </p:txBody>
      </p:sp>
      <p:sp>
        <p:nvSpPr>
          <p:cNvPr id="3" name="Symbol zastępczy zawartości 2">
            <a:extLst>
              <a:ext uri="{FF2B5EF4-FFF2-40B4-BE49-F238E27FC236}">
                <a16:creationId xmlns="" xmlns:a16="http://schemas.microsoft.com/office/drawing/2014/main" id="{C0818B67-D64A-4CD3-BB45-109703B216F0}"/>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a:extLst>
              <a:ext uri="{FF2B5EF4-FFF2-40B4-BE49-F238E27FC236}">
                <a16:creationId xmlns="" xmlns:a16="http://schemas.microsoft.com/office/drawing/2014/main" id="{849AEEF0-691E-4600-92FE-653D5B331542}"/>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pl-PL"/>
              <a:t>Kliknij, aby edytować style wzorca tekstu</a:t>
            </a:r>
          </a:p>
        </p:txBody>
      </p:sp>
      <p:sp>
        <p:nvSpPr>
          <p:cNvPr id="5" name="Symbol zastępczy daty 4">
            <a:extLst>
              <a:ext uri="{FF2B5EF4-FFF2-40B4-BE49-F238E27FC236}">
                <a16:creationId xmlns="" xmlns:a16="http://schemas.microsoft.com/office/drawing/2014/main" id="{D3199B49-774E-4D33-8448-2E023F14ADCE}"/>
              </a:ext>
            </a:extLst>
          </p:cNvPr>
          <p:cNvSpPr>
            <a:spLocks noGrp="1"/>
          </p:cNvSpPr>
          <p:nvPr>
            <p:ph type="dt" sz="half" idx="10"/>
          </p:nvPr>
        </p:nvSpPr>
        <p:spPr/>
        <p:txBody>
          <a:bodyPr/>
          <a:lstStyle/>
          <a:p>
            <a:fld id="{FD17FA3B-C404-4317-B0BC-953931111309}" type="datetimeFigureOut">
              <a:rPr lang="pl-PL" smtClean="0"/>
              <a:t>2020-02-01</a:t>
            </a:fld>
            <a:endParaRPr lang="pl-PL"/>
          </a:p>
        </p:txBody>
      </p:sp>
      <p:sp>
        <p:nvSpPr>
          <p:cNvPr id="6" name="Symbol zastępczy stopki 5">
            <a:extLst>
              <a:ext uri="{FF2B5EF4-FFF2-40B4-BE49-F238E27FC236}">
                <a16:creationId xmlns="" xmlns:a16="http://schemas.microsoft.com/office/drawing/2014/main" id="{9E8FC683-27CC-45E1-B26D-4232CA48699C}"/>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 xmlns:a16="http://schemas.microsoft.com/office/drawing/2014/main" id="{A1362A5B-2C9A-4A55-ACA5-C4793219155A}"/>
              </a:ext>
            </a:extLst>
          </p:cNvPr>
          <p:cNvSpPr>
            <a:spLocks noGrp="1"/>
          </p:cNvSpPr>
          <p:nvPr>
            <p:ph type="sldNum" sz="quarter" idx="12"/>
          </p:nvPr>
        </p:nvSpPr>
        <p:spPr/>
        <p:txBody>
          <a:bodyPr/>
          <a:lstStyle/>
          <a:p>
            <a:fld id="{0931897F-8F23-433E-A660-EFF8D3EDA506}" type="slidenum">
              <a:rPr lang="pl-PL" smtClean="0"/>
              <a:t>‹#›</a:t>
            </a:fld>
            <a:endParaRPr lang="pl-PL"/>
          </a:p>
        </p:txBody>
      </p:sp>
    </p:spTree>
    <p:extLst>
      <p:ext uri="{BB962C8B-B14F-4D97-AF65-F5344CB8AC3E}">
        <p14:creationId xmlns:p14="http://schemas.microsoft.com/office/powerpoint/2010/main" val="19557557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55F5B602-80A6-4D2E-95D4-AD7A6BC0720E}"/>
              </a:ext>
            </a:extLst>
          </p:cNvPr>
          <p:cNvSpPr>
            <a:spLocks noGrp="1"/>
          </p:cNvSpPr>
          <p:nvPr>
            <p:ph type="title"/>
          </p:nvPr>
        </p:nvSpPr>
        <p:spPr>
          <a:xfrm>
            <a:off x="629841" y="457200"/>
            <a:ext cx="2949178" cy="1600200"/>
          </a:xfrm>
        </p:spPr>
        <p:txBody>
          <a:bodyPr anchor="b"/>
          <a:lstStyle>
            <a:lvl1pPr>
              <a:defRPr sz="2400"/>
            </a:lvl1pPr>
          </a:lstStyle>
          <a:p>
            <a:r>
              <a:rPr lang="pl-PL"/>
              <a:t>Kliknij, aby edytować styl</a:t>
            </a:r>
          </a:p>
        </p:txBody>
      </p:sp>
      <p:sp>
        <p:nvSpPr>
          <p:cNvPr id="3" name="Symbol zastępczy obrazu 2">
            <a:extLst>
              <a:ext uri="{FF2B5EF4-FFF2-40B4-BE49-F238E27FC236}">
                <a16:creationId xmlns="" xmlns:a16="http://schemas.microsoft.com/office/drawing/2014/main" id="{2D591599-E806-4ADB-8AD8-BD67F03CFB40}"/>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pl-PL"/>
          </a:p>
        </p:txBody>
      </p:sp>
      <p:sp>
        <p:nvSpPr>
          <p:cNvPr id="4" name="Symbol zastępczy tekstu 3">
            <a:extLst>
              <a:ext uri="{FF2B5EF4-FFF2-40B4-BE49-F238E27FC236}">
                <a16:creationId xmlns="" xmlns:a16="http://schemas.microsoft.com/office/drawing/2014/main" id="{EFB30E09-B982-4680-B302-868A9AFCEC3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pl-PL"/>
              <a:t>Kliknij, aby edytować style wzorca tekstu</a:t>
            </a:r>
          </a:p>
        </p:txBody>
      </p:sp>
      <p:sp>
        <p:nvSpPr>
          <p:cNvPr id="5" name="Symbol zastępczy daty 4">
            <a:extLst>
              <a:ext uri="{FF2B5EF4-FFF2-40B4-BE49-F238E27FC236}">
                <a16:creationId xmlns="" xmlns:a16="http://schemas.microsoft.com/office/drawing/2014/main" id="{6EEE50EE-86F4-4DF1-823C-D2E796A46525}"/>
              </a:ext>
            </a:extLst>
          </p:cNvPr>
          <p:cNvSpPr>
            <a:spLocks noGrp="1"/>
          </p:cNvSpPr>
          <p:nvPr>
            <p:ph type="dt" sz="half" idx="10"/>
          </p:nvPr>
        </p:nvSpPr>
        <p:spPr/>
        <p:txBody>
          <a:bodyPr/>
          <a:lstStyle/>
          <a:p>
            <a:fld id="{FD17FA3B-C404-4317-B0BC-953931111309}" type="datetimeFigureOut">
              <a:rPr lang="pl-PL" smtClean="0"/>
              <a:t>2020-02-01</a:t>
            </a:fld>
            <a:endParaRPr lang="pl-PL"/>
          </a:p>
        </p:txBody>
      </p:sp>
      <p:sp>
        <p:nvSpPr>
          <p:cNvPr id="6" name="Symbol zastępczy stopki 5">
            <a:extLst>
              <a:ext uri="{FF2B5EF4-FFF2-40B4-BE49-F238E27FC236}">
                <a16:creationId xmlns="" xmlns:a16="http://schemas.microsoft.com/office/drawing/2014/main" id="{788978A3-FC86-4DBE-B197-64ED24538E96}"/>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 xmlns:a16="http://schemas.microsoft.com/office/drawing/2014/main" id="{8CA89170-A114-4F34-987E-F8A409254A24}"/>
              </a:ext>
            </a:extLst>
          </p:cNvPr>
          <p:cNvSpPr>
            <a:spLocks noGrp="1"/>
          </p:cNvSpPr>
          <p:nvPr>
            <p:ph type="sldNum" sz="quarter" idx="12"/>
          </p:nvPr>
        </p:nvSpPr>
        <p:spPr/>
        <p:txBody>
          <a:bodyPr/>
          <a:lstStyle/>
          <a:p>
            <a:fld id="{0931897F-8F23-433E-A660-EFF8D3EDA506}" type="slidenum">
              <a:rPr lang="pl-PL" smtClean="0"/>
              <a:t>‹#›</a:t>
            </a:fld>
            <a:endParaRPr lang="pl-PL"/>
          </a:p>
        </p:txBody>
      </p:sp>
    </p:spTree>
    <p:extLst>
      <p:ext uri="{BB962C8B-B14F-4D97-AF65-F5344CB8AC3E}">
        <p14:creationId xmlns:p14="http://schemas.microsoft.com/office/powerpoint/2010/main" val="8261532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 xmlns:a16="http://schemas.microsoft.com/office/drawing/2014/main" id="{E6384AA8-E144-435B-A83F-C66130C9485F}"/>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a:extLst>
              <a:ext uri="{FF2B5EF4-FFF2-40B4-BE49-F238E27FC236}">
                <a16:creationId xmlns="" xmlns:a16="http://schemas.microsoft.com/office/drawing/2014/main" id="{24E0D32D-EEFA-4BAF-84FC-CD99DF6F9ED1}"/>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 xmlns:a16="http://schemas.microsoft.com/office/drawing/2014/main" id="{DDECA62F-BE9E-4750-A3F9-6769B044213C}"/>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D17FA3B-C404-4317-B0BC-953931111309}" type="datetimeFigureOut">
              <a:rPr lang="pl-PL" smtClean="0"/>
              <a:t>2020-02-01</a:t>
            </a:fld>
            <a:endParaRPr lang="pl-PL"/>
          </a:p>
        </p:txBody>
      </p:sp>
      <p:sp>
        <p:nvSpPr>
          <p:cNvPr id="5" name="Symbol zastępczy stopki 4">
            <a:extLst>
              <a:ext uri="{FF2B5EF4-FFF2-40B4-BE49-F238E27FC236}">
                <a16:creationId xmlns="" xmlns:a16="http://schemas.microsoft.com/office/drawing/2014/main" id="{1E7094B4-5021-41E2-AF19-A000D45AAFFD}"/>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pl-PL"/>
          </a:p>
        </p:txBody>
      </p:sp>
      <p:sp>
        <p:nvSpPr>
          <p:cNvPr id="6" name="Symbol zastępczy numeru slajdu 5">
            <a:extLst>
              <a:ext uri="{FF2B5EF4-FFF2-40B4-BE49-F238E27FC236}">
                <a16:creationId xmlns="" xmlns:a16="http://schemas.microsoft.com/office/drawing/2014/main" id="{F265FA78-2C01-4DFB-B849-B651F118A36C}"/>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931897F-8F23-433E-A660-EFF8D3EDA506}" type="slidenum">
              <a:rPr lang="pl-PL" smtClean="0"/>
              <a:t>‹#›</a:t>
            </a:fld>
            <a:endParaRPr lang="pl-PL"/>
          </a:p>
        </p:txBody>
      </p:sp>
    </p:spTree>
    <p:extLst>
      <p:ext uri="{BB962C8B-B14F-4D97-AF65-F5344CB8AC3E}">
        <p14:creationId xmlns:p14="http://schemas.microsoft.com/office/powerpoint/2010/main" val="522184513"/>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pl-P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bip.gliwice.eu/strona=50,104,14" TargetMode="External"/><Relationship Id="rId2" Type="http://schemas.openxmlformats.org/officeDocument/2006/relationships/hyperlink" Target="https://bip.gliwice.eu/strona=50,105,14" TargetMode="External"/><Relationship Id="rId1" Type="http://schemas.openxmlformats.org/officeDocument/2006/relationships/slideLayout" Target="../slideLayouts/slideLayout2.xml"/><Relationship Id="rId6" Type="http://schemas.openxmlformats.org/officeDocument/2006/relationships/hyperlink" Target="https://mojprad.gov.pl/" TargetMode="External"/><Relationship Id="rId5" Type="http://schemas.openxmlformats.org/officeDocument/2006/relationships/hyperlink" Target="https://www.podatki.gov.pl/pit/ulgi-odliczenia-i-zwolnienia/ulga-termomodernizacyjna/" TargetMode="External"/><Relationship Id="rId4" Type="http://schemas.openxmlformats.org/officeDocument/2006/relationships/hyperlink" Target="https://www.wfosigw.katowice.pl/program-czyste-powietrze.html"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nfosigw.gov.pl/czyste-powietrze/aktualnosci/"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hyperlink" Target="https://www.e-pity.pl/abc_podatki/deklaracje/pit_37/" TargetMode="External"/><Relationship Id="rId7" Type="http://schemas.openxmlformats.org/officeDocument/2006/relationships/image" Target="../media/image13.png"/><Relationship Id="rId2" Type="http://schemas.openxmlformats.org/officeDocument/2006/relationships/hyperlink" Target="https://www.e-pity.pl/abc_podatki/deklaracje/pit_36/" TargetMode="External"/><Relationship Id="rId1" Type="http://schemas.openxmlformats.org/officeDocument/2006/relationships/slideLayout" Target="../slideLayouts/slideLayout2.xml"/><Relationship Id="rId6" Type="http://schemas.openxmlformats.org/officeDocument/2006/relationships/hyperlink" Target="https://www.e-pity.pl/ulga-termomodernizacyjna-ocieplenie-domu/wykaz-towary-uslugi-materialy-urzadzenia/" TargetMode="External"/><Relationship Id="rId5" Type="http://schemas.openxmlformats.org/officeDocument/2006/relationships/hyperlink" Target="https://www.e-pity.pl/abc_podatki/deklaracje/pit_28/" TargetMode="External"/><Relationship Id="rId4" Type="http://schemas.openxmlformats.org/officeDocument/2006/relationships/hyperlink" Target="https://www.e-pity.pl/abc_podatki/deklaracje/pit_36l/"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e-pity.pl/pit-o-program-online/"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Bildplatzhalter 3" descr="Vorschaubild Allgemein.png"/>
          <p:cNvPicPr>
            <a:picLocks noGrp="1" noChangeAspect="1"/>
          </p:cNvPicPr>
          <p:nvPr>
            <p:ph type="pic" sz="quarter" idx="16"/>
          </p:nvPr>
        </p:nvPicPr>
        <p:blipFill>
          <a:blip r:embed="rId2" cstate="print"/>
          <a:srcRect l="10634" r="10634"/>
          <a:stretch>
            <a:fillRect/>
          </a:stretch>
        </p:blipFill>
        <p:spPr bwMode="auto"/>
      </p:pic>
      <p:sp>
        <p:nvSpPr>
          <p:cNvPr id="3" name="Textplatzhalter 2"/>
          <p:cNvSpPr>
            <a:spLocks noGrp="1"/>
          </p:cNvSpPr>
          <p:nvPr>
            <p:ph type="body" sz="quarter" idx="15"/>
          </p:nvPr>
        </p:nvSpPr>
        <p:spPr bwMode="auto"/>
        <p:txBody>
          <a:bodyPr/>
          <a:lstStyle/>
          <a:p>
            <a:endParaRPr lang="en-US" dirty="0"/>
          </a:p>
        </p:txBody>
      </p:sp>
      <p:sp>
        <p:nvSpPr>
          <p:cNvPr id="5" name="Foliennummernplatzhalter 4"/>
          <p:cNvSpPr>
            <a:spLocks noGrp="1"/>
          </p:cNvSpPr>
          <p:nvPr>
            <p:ph type="sldNum" sz="quarter" idx="12"/>
          </p:nvPr>
        </p:nvSpPr>
        <p:spPr bwMode="auto"/>
        <p:txBody>
          <a:bodyPr/>
          <a:lstStyle/>
          <a:p>
            <a:fld id="{76D8E909-938B-47AE-BA6E-C31282E5C101}" type="slidenum">
              <a:rPr lang="de-DE" smtClean="0"/>
              <a:pPr/>
              <a:t>1</a:t>
            </a:fld>
            <a:endParaRPr lang="de-DE"/>
          </a:p>
        </p:txBody>
      </p:sp>
      <p:grpSp>
        <p:nvGrpSpPr>
          <p:cNvPr id="6" name="Gruppieren 4"/>
          <p:cNvGrpSpPr/>
          <p:nvPr/>
        </p:nvGrpSpPr>
        <p:grpSpPr bwMode="ltGray">
          <a:xfrm>
            <a:off x="2876984" y="0"/>
            <a:ext cx="6267016" cy="6858000"/>
            <a:chOff x="2885693" y="0"/>
            <a:chExt cx="6267016" cy="6858000"/>
          </a:xfrm>
        </p:grpSpPr>
        <p:sp>
          <p:nvSpPr>
            <p:cNvPr id="7" name="Freihandform 6"/>
            <p:cNvSpPr/>
            <p:nvPr/>
          </p:nvSpPr>
          <p:spPr bwMode="ltGray">
            <a:xfrm>
              <a:off x="2885693" y="0"/>
              <a:ext cx="6009841" cy="6858000"/>
            </a:xfrm>
            <a:custGeom>
              <a:avLst/>
              <a:gdLst>
                <a:gd name="connsiteX0" fmla="*/ 26126 w 7602583"/>
                <a:gd name="connsiteY0" fmla="*/ 39189 h 6871063"/>
                <a:gd name="connsiteX1" fmla="*/ 7602583 w 7602583"/>
                <a:gd name="connsiteY1" fmla="*/ 0 h 6871063"/>
                <a:gd name="connsiteX2" fmla="*/ 4976949 w 7602583"/>
                <a:gd name="connsiteY2" fmla="*/ 6871063 h 6871063"/>
                <a:gd name="connsiteX3" fmla="*/ 0 w 7602583"/>
                <a:gd name="connsiteY3" fmla="*/ 6871063 h 6871063"/>
                <a:gd name="connsiteX4" fmla="*/ 26126 w 7602583"/>
                <a:gd name="connsiteY4" fmla="*/ 39189 h 6871063"/>
                <a:gd name="connsiteX0" fmla="*/ 26126 w 7602583"/>
                <a:gd name="connsiteY0" fmla="*/ 39189 h 6871063"/>
                <a:gd name="connsiteX1" fmla="*/ 7602583 w 7602583"/>
                <a:gd name="connsiteY1" fmla="*/ 0 h 6871063"/>
                <a:gd name="connsiteX2" fmla="*/ 6675120 w 7602583"/>
                <a:gd name="connsiteY2" fmla="*/ 2429692 h 6871063"/>
                <a:gd name="connsiteX3" fmla="*/ 4976949 w 7602583"/>
                <a:gd name="connsiteY3" fmla="*/ 6871063 h 6871063"/>
                <a:gd name="connsiteX4" fmla="*/ 0 w 7602583"/>
                <a:gd name="connsiteY4" fmla="*/ 6871063 h 6871063"/>
                <a:gd name="connsiteX5" fmla="*/ 26126 w 7602583"/>
                <a:gd name="connsiteY5" fmla="*/ 39189 h 6871063"/>
                <a:gd name="connsiteX0" fmla="*/ 26126 w 7602583"/>
                <a:gd name="connsiteY0" fmla="*/ 39189 h 6871063"/>
                <a:gd name="connsiteX1" fmla="*/ 7602583 w 7602583"/>
                <a:gd name="connsiteY1" fmla="*/ 0 h 6871063"/>
                <a:gd name="connsiteX2" fmla="*/ 4976949 w 7602583"/>
                <a:gd name="connsiteY2" fmla="*/ 6871063 h 6871063"/>
                <a:gd name="connsiteX3" fmla="*/ 0 w 7602583"/>
                <a:gd name="connsiteY3" fmla="*/ 6871063 h 6871063"/>
                <a:gd name="connsiteX4" fmla="*/ 26126 w 7602583"/>
                <a:gd name="connsiteY4" fmla="*/ 39189 h 6871063"/>
                <a:gd name="connsiteX0" fmla="*/ 26126 w 8427720"/>
                <a:gd name="connsiteY0" fmla="*/ 39189 h 6871063"/>
                <a:gd name="connsiteX1" fmla="*/ 7602583 w 8427720"/>
                <a:gd name="connsiteY1" fmla="*/ 0 h 6871063"/>
                <a:gd name="connsiteX2" fmla="*/ 4976949 w 8427720"/>
                <a:gd name="connsiteY2" fmla="*/ 6871063 h 6871063"/>
                <a:gd name="connsiteX3" fmla="*/ 0 w 8427720"/>
                <a:gd name="connsiteY3" fmla="*/ 6871063 h 6871063"/>
                <a:gd name="connsiteX4" fmla="*/ 26126 w 8427720"/>
                <a:gd name="connsiteY4" fmla="*/ 39189 h 6871063"/>
                <a:gd name="connsiteX0" fmla="*/ 26126 w 8427720"/>
                <a:gd name="connsiteY0" fmla="*/ 39189 h 6884126"/>
                <a:gd name="connsiteX1" fmla="*/ 7602583 w 8427720"/>
                <a:gd name="connsiteY1" fmla="*/ 0 h 6884126"/>
                <a:gd name="connsiteX2" fmla="*/ 4402183 w 8427720"/>
                <a:gd name="connsiteY2" fmla="*/ 6884126 h 6884126"/>
                <a:gd name="connsiteX3" fmla="*/ 0 w 8427720"/>
                <a:gd name="connsiteY3" fmla="*/ 6871063 h 6884126"/>
                <a:gd name="connsiteX4" fmla="*/ 26126 w 8427720"/>
                <a:gd name="connsiteY4" fmla="*/ 39189 h 6884126"/>
                <a:gd name="connsiteX0" fmla="*/ 26126 w 8231777"/>
                <a:gd name="connsiteY0" fmla="*/ 39189 h 6884126"/>
                <a:gd name="connsiteX1" fmla="*/ 7602583 w 8231777"/>
                <a:gd name="connsiteY1" fmla="*/ 0 h 6884126"/>
                <a:gd name="connsiteX2" fmla="*/ 4402183 w 8231777"/>
                <a:gd name="connsiteY2" fmla="*/ 6884126 h 6884126"/>
                <a:gd name="connsiteX3" fmla="*/ 0 w 8231777"/>
                <a:gd name="connsiteY3" fmla="*/ 6871063 h 6884126"/>
                <a:gd name="connsiteX4" fmla="*/ 26126 w 8231777"/>
                <a:gd name="connsiteY4" fmla="*/ 39189 h 6884126"/>
                <a:gd name="connsiteX0" fmla="*/ 26126 w 8009709"/>
                <a:gd name="connsiteY0" fmla="*/ 13064 h 6858001"/>
                <a:gd name="connsiteX1" fmla="*/ 7380515 w 8009709"/>
                <a:gd name="connsiteY1" fmla="*/ 0 h 6858001"/>
                <a:gd name="connsiteX2" fmla="*/ 4402183 w 8009709"/>
                <a:gd name="connsiteY2" fmla="*/ 6858001 h 6858001"/>
                <a:gd name="connsiteX3" fmla="*/ 0 w 8009709"/>
                <a:gd name="connsiteY3" fmla="*/ 6844938 h 6858001"/>
                <a:gd name="connsiteX4" fmla="*/ 26126 w 8009709"/>
                <a:gd name="connsiteY4" fmla="*/ 13064 h 6858001"/>
                <a:gd name="connsiteX0" fmla="*/ 26126 w 8388532"/>
                <a:gd name="connsiteY0" fmla="*/ 13064 h 6858001"/>
                <a:gd name="connsiteX1" fmla="*/ 7380515 w 8388532"/>
                <a:gd name="connsiteY1" fmla="*/ 0 h 6858001"/>
                <a:gd name="connsiteX2" fmla="*/ 4402183 w 8388532"/>
                <a:gd name="connsiteY2" fmla="*/ 6858001 h 6858001"/>
                <a:gd name="connsiteX3" fmla="*/ 0 w 8388532"/>
                <a:gd name="connsiteY3" fmla="*/ 6844938 h 6858001"/>
                <a:gd name="connsiteX4" fmla="*/ 26126 w 8388532"/>
                <a:gd name="connsiteY4" fmla="*/ 13064 h 6858001"/>
                <a:gd name="connsiteX0" fmla="*/ 26126 w 8388532"/>
                <a:gd name="connsiteY0" fmla="*/ 13064 h 6858000"/>
                <a:gd name="connsiteX1" fmla="*/ 7380515 w 8388532"/>
                <a:gd name="connsiteY1" fmla="*/ 0 h 6858000"/>
                <a:gd name="connsiteX2" fmla="*/ 4127863 w 8388532"/>
                <a:gd name="connsiteY2" fmla="*/ 6858000 h 6858000"/>
                <a:gd name="connsiteX3" fmla="*/ 0 w 8388532"/>
                <a:gd name="connsiteY3" fmla="*/ 6844938 h 6858000"/>
                <a:gd name="connsiteX4" fmla="*/ 26126 w 8388532"/>
                <a:gd name="connsiteY4" fmla="*/ 13064 h 6858000"/>
                <a:gd name="connsiteX0" fmla="*/ 26126 w 8388532"/>
                <a:gd name="connsiteY0" fmla="*/ 13064 h 6858000"/>
                <a:gd name="connsiteX1" fmla="*/ 7380515 w 8388532"/>
                <a:gd name="connsiteY1" fmla="*/ 0 h 6858000"/>
                <a:gd name="connsiteX2" fmla="*/ 4127863 w 8388532"/>
                <a:gd name="connsiteY2" fmla="*/ 6858000 h 6858000"/>
                <a:gd name="connsiteX3" fmla="*/ 0 w 8388532"/>
                <a:gd name="connsiteY3" fmla="*/ 6844938 h 6858000"/>
                <a:gd name="connsiteX4" fmla="*/ 26126 w 8388532"/>
                <a:gd name="connsiteY4" fmla="*/ 13064 h 6858000"/>
                <a:gd name="connsiteX0" fmla="*/ 269046 w 8388532"/>
                <a:gd name="connsiteY0" fmla="*/ 0 h 6858000"/>
                <a:gd name="connsiteX1" fmla="*/ 7380515 w 8388532"/>
                <a:gd name="connsiteY1" fmla="*/ 0 h 6858000"/>
                <a:gd name="connsiteX2" fmla="*/ 4127863 w 8388532"/>
                <a:gd name="connsiteY2" fmla="*/ 6858000 h 6858000"/>
                <a:gd name="connsiteX3" fmla="*/ 0 w 8388532"/>
                <a:gd name="connsiteY3" fmla="*/ 6844938 h 6858000"/>
                <a:gd name="connsiteX4" fmla="*/ 269046 w 8388532"/>
                <a:gd name="connsiteY4" fmla="*/ 0 h 6858000"/>
                <a:gd name="connsiteX0" fmla="*/ 8709 w 8128195"/>
                <a:gd name="connsiteY0" fmla="*/ 0 h 6858000"/>
                <a:gd name="connsiteX1" fmla="*/ 7120178 w 8128195"/>
                <a:gd name="connsiteY1" fmla="*/ 0 h 6858000"/>
                <a:gd name="connsiteX2" fmla="*/ 3867526 w 8128195"/>
                <a:gd name="connsiteY2" fmla="*/ 6858000 h 6858000"/>
                <a:gd name="connsiteX3" fmla="*/ 8709 w 8128195"/>
                <a:gd name="connsiteY3" fmla="*/ 6858000 h 6858000"/>
                <a:gd name="connsiteX4" fmla="*/ 8709 w 8128195"/>
                <a:gd name="connsiteY4" fmla="*/ 0 h 6858000"/>
                <a:gd name="connsiteX0" fmla="*/ 3079533 w 8119486"/>
                <a:gd name="connsiteY0" fmla="*/ 620110 h 6858000"/>
                <a:gd name="connsiteX1" fmla="*/ 7111469 w 8119486"/>
                <a:gd name="connsiteY1" fmla="*/ 0 h 6858000"/>
                <a:gd name="connsiteX2" fmla="*/ 3858817 w 8119486"/>
                <a:gd name="connsiteY2" fmla="*/ 6858000 h 6858000"/>
                <a:gd name="connsiteX3" fmla="*/ 0 w 8119486"/>
                <a:gd name="connsiteY3" fmla="*/ 6858000 h 6858000"/>
                <a:gd name="connsiteX4" fmla="*/ 3079533 w 8119486"/>
                <a:gd name="connsiteY4" fmla="*/ 620110 h 6858000"/>
                <a:gd name="connsiteX0" fmla="*/ 705995 w 8119486"/>
                <a:gd name="connsiteY0" fmla="*/ 0 h 6858000"/>
                <a:gd name="connsiteX1" fmla="*/ 7111469 w 8119486"/>
                <a:gd name="connsiteY1" fmla="*/ 0 h 6858000"/>
                <a:gd name="connsiteX2" fmla="*/ 3858817 w 8119486"/>
                <a:gd name="connsiteY2" fmla="*/ 6858000 h 6858000"/>
                <a:gd name="connsiteX3" fmla="*/ 0 w 8119486"/>
                <a:gd name="connsiteY3" fmla="*/ 6858000 h 6858000"/>
                <a:gd name="connsiteX4" fmla="*/ 705995 w 8119486"/>
                <a:gd name="connsiteY4" fmla="*/ 0 h 6858000"/>
                <a:gd name="connsiteX0" fmla="*/ 8709 w 7422200"/>
                <a:gd name="connsiteY0" fmla="*/ 0 h 6858000"/>
                <a:gd name="connsiteX1" fmla="*/ 6414183 w 7422200"/>
                <a:gd name="connsiteY1" fmla="*/ 0 h 6858000"/>
                <a:gd name="connsiteX2" fmla="*/ 3161531 w 7422200"/>
                <a:gd name="connsiteY2" fmla="*/ 6858000 h 6858000"/>
                <a:gd name="connsiteX3" fmla="*/ 805694 w 7422200"/>
                <a:gd name="connsiteY3" fmla="*/ 5549462 h 6858000"/>
                <a:gd name="connsiteX4" fmla="*/ 8709 w 7422200"/>
                <a:gd name="connsiteY4" fmla="*/ 0 h 6858000"/>
                <a:gd name="connsiteX0" fmla="*/ 8709 w 7422200"/>
                <a:gd name="connsiteY0" fmla="*/ 0 h 6858000"/>
                <a:gd name="connsiteX1" fmla="*/ 6414183 w 7422200"/>
                <a:gd name="connsiteY1" fmla="*/ 0 h 6858000"/>
                <a:gd name="connsiteX2" fmla="*/ 3161531 w 7422200"/>
                <a:gd name="connsiteY2" fmla="*/ 6858000 h 6858000"/>
                <a:gd name="connsiteX3" fmla="*/ 8709 w 7422200"/>
                <a:gd name="connsiteY3" fmla="*/ 6858000 h 6858000"/>
                <a:gd name="connsiteX4" fmla="*/ 8709 w 7422200"/>
                <a:gd name="connsiteY4" fmla="*/ 0 h 6858000"/>
                <a:gd name="connsiteX0" fmla="*/ 9153959 w 9153959"/>
                <a:gd name="connsiteY0" fmla="*/ 0 h 6858000"/>
                <a:gd name="connsiteX1" fmla="*/ 6405474 w 9153959"/>
                <a:gd name="connsiteY1" fmla="*/ 0 h 6858000"/>
                <a:gd name="connsiteX2" fmla="*/ 3152822 w 9153959"/>
                <a:gd name="connsiteY2" fmla="*/ 6858000 h 6858000"/>
                <a:gd name="connsiteX3" fmla="*/ 0 w 9153959"/>
                <a:gd name="connsiteY3" fmla="*/ 6858000 h 6858000"/>
                <a:gd name="connsiteX4" fmla="*/ 9153959 w 9153959"/>
                <a:gd name="connsiteY4" fmla="*/ 0 h 6858000"/>
                <a:gd name="connsiteX0" fmla="*/ 6001137 w 6009845"/>
                <a:gd name="connsiteY0" fmla="*/ 0 h 6858000"/>
                <a:gd name="connsiteX1" fmla="*/ 3252652 w 6009845"/>
                <a:gd name="connsiteY1" fmla="*/ 0 h 6858000"/>
                <a:gd name="connsiteX2" fmla="*/ 0 w 6009845"/>
                <a:gd name="connsiteY2" fmla="*/ 6858000 h 6858000"/>
                <a:gd name="connsiteX3" fmla="*/ 6001136 w 6009845"/>
                <a:gd name="connsiteY3" fmla="*/ 6858000 h 6858000"/>
                <a:gd name="connsiteX4" fmla="*/ 6001137 w 600984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09845" h="6858000">
                  <a:moveTo>
                    <a:pt x="6001137" y="0"/>
                  </a:moveTo>
                  <a:lnTo>
                    <a:pt x="3252652" y="0"/>
                  </a:lnTo>
                  <a:cubicBezTo>
                    <a:pt x="4260669" y="2810690"/>
                    <a:pt x="1619795" y="5738949"/>
                    <a:pt x="0" y="6858000"/>
                  </a:cubicBezTo>
                  <a:lnTo>
                    <a:pt x="6001136" y="6858000"/>
                  </a:lnTo>
                  <a:cubicBezTo>
                    <a:pt x="6009845" y="4580709"/>
                    <a:pt x="5992428" y="2277291"/>
                    <a:pt x="6001137" y="0"/>
                  </a:cubicBezTo>
                  <a:close/>
                </a:path>
              </a:pathLst>
            </a:custGeom>
            <a:solidFill>
              <a:schemeClr val="bg1">
                <a:alpha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noProof="1"/>
            </a:p>
          </p:txBody>
        </p:sp>
        <p:sp>
          <p:nvSpPr>
            <p:cNvPr id="8" name="Freihandform 7"/>
            <p:cNvSpPr/>
            <p:nvPr/>
          </p:nvSpPr>
          <p:spPr bwMode="ltGray">
            <a:xfrm>
              <a:off x="3142868" y="0"/>
              <a:ext cx="6009841" cy="6858000"/>
            </a:xfrm>
            <a:custGeom>
              <a:avLst/>
              <a:gdLst>
                <a:gd name="connsiteX0" fmla="*/ 26126 w 7602583"/>
                <a:gd name="connsiteY0" fmla="*/ 39189 h 6871063"/>
                <a:gd name="connsiteX1" fmla="*/ 7602583 w 7602583"/>
                <a:gd name="connsiteY1" fmla="*/ 0 h 6871063"/>
                <a:gd name="connsiteX2" fmla="*/ 4976949 w 7602583"/>
                <a:gd name="connsiteY2" fmla="*/ 6871063 h 6871063"/>
                <a:gd name="connsiteX3" fmla="*/ 0 w 7602583"/>
                <a:gd name="connsiteY3" fmla="*/ 6871063 h 6871063"/>
                <a:gd name="connsiteX4" fmla="*/ 26126 w 7602583"/>
                <a:gd name="connsiteY4" fmla="*/ 39189 h 6871063"/>
                <a:gd name="connsiteX0" fmla="*/ 26126 w 7602583"/>
                <a:gd name="connsiteY0" fmla="*/ 39189 h 6871063"/>
                <a:gd name="connsiteX1" fmla="*/ 7602583 w 7602583"/>
                <a:gd name="connsiteY1" fmla="*/ 0 h 6871063"/>
                <a:gd name="connsiteX2" fmla="*/ 6675120 w 7602583"/>
                <a:gd name="connsiteY2" fmla="*/ 2429692 h 6871063"/>
                <a:gd name="connsiteX3" fmla="*/ 4976949 w 7602583"/>
                <a:gd name="connsiteY3" fmla="*/ 6871063 h 6871063"/>
                <a:gd name="connsiteX4" fmla="*/ 0 w 7602583"/>
                <a:gd name="connsiteY4" fmla="*/ 6871063 h 6871063"/>
                <a:gd name="connsiteX5" fmla="*/ 26126 w 7602583"/>
                <a:gd name="connsiteY5" fmla="*/ 39189 h 6871063"/>
                <a:gd name="connsiteX0" fmla="*/ 26126 w 7602583"/>
                <a:gd name="connsiteY0" fmla="*/ 39189 h 6871063"/>
                <a:gd name="connsiteX1" fmla="*/ 7602583 w 7602583"/>
                <a:gd name="connsiteY1" fmla="*/ 0 h 6871063"/>
                <a:gd name="connsiteX2" fmla="*/ 4976949 w 7602583"/>
                <a:gd name="connsiteY2" fmla="*/ 6871063 h 6871063"/>
                <a:gd name="connsiteX3" fmla="*/ 0 w 7602583"/>
                <a:gd name="connsiteY3" fmla="*/ 6871063 h 6871063"/>
                <a:gd name="connsiteX4" fmla="*/ 26126 w 7602583"/>
                <a:gd name="connsiteY4" fmla="*/ 39189 h 6871063"/>
                <a:gd name="connsiteX0" fmla="*/ 26126 w 8427720"/>
                <a:gd name="connsiteY0" fmla="*/ 39189 h 6871063"/>
                <a:gd name="connsiteX1" fmla="*/ 7602583 w 8427720"/>
                <a:gd name="connsiteY1" fmla="*/ 0 h 6871063"/>
                <a:gd name="connsiteX2" fmla="*/ 4976949 w 8427720"/>
                <a:gd name="connsiteY2" fmla="*/ 6871063 h 6871063"/>
                <a:gd name="connsiteX3" fmla="*/ 0 w 8427720"/>
                <a:gd name="connsiteY3" fmla="*/ 6871063 h 6871063"/>
                <a:gd name="connsiteX4" fmla="*/ 26126 w 8427720"/>
                <a:gd name="connsiteY4" fmla="*/ 39189 h 6871063"/>
                <a:gd name="connsiteX0" fmla="*/ 26126 w 8427720"/>
                <a:gd name="connsiteY0" fmla="*/ 39189 h 6884126"/>
                <a:gd name="connsiteX1" fmla="*/ 7602583 w 8427720"/>
                <a:gd name="connsiteY1" fmla="*/ 0 h 6884126"/>
                <a:gd name="connsiteX2" fmla="*/ 4402183 w 8427720"/>
                <a:gd name="connsiteY2" fmla="*/ 6884126 h 6884126"/>
                <a:gd name="connsiteX3" fmla="*/ 0 w 8427720"/>
                <a:gd name="connsiteY3" fmla="*/ 6871063 h 6884126"/>
                <a:gd name="connsiteX4" fmla="*/ 26126 w 8427720"/>
                <a:gd name="connsiteY4" fmla="*/ 39189 h 6884126"/>
                <a:gd name="connsiteX0" fmla="*/ 26126 w 8231777"/>
                <a:gd name="connsiteY0" fmla="*/ 39189 h 6884126"/>
                <a:gd name="connsiteX1" fmla="*/ 7602583 w 8231777"/>
                <a:gd name="connsiteY1" fmla="*/ 0 h 6884126"/>
                <a:gd name="connsiteX2" fmla="*/ 4402183 w 8231777"/>
                <a:gd name="connsiteY2" fmla="*/ 6884126 h 6884126"/>
                <a:gd name="connsiteX3" fmla="*/ 0 w 8231777"/>
                <a:gd name="connsiteY3" fmla="*/ 6871063 h 6884126"/>
                <a:gd name="connsiteX4" fmla="*/ 26126 w 8231777"/>
                <a:gd name="connsiteY4" fmla="*/ 39189 h 6884126"/>
                <a:gd name="connsiteX0" fmla="*/ 26126 w 8009709"/>
                <a:gd name="connsiteY0" fmla="*/ 13064 h 6858001"/>
                <a:gd name="connsiteX1" fmla="*/ 7380515 w 8009709"/>
                <a:gd name="connsiteY1" fmla="*/ 0 h 6858001"/>
                <a:gd name="connsiteX2" fmla="*/ 4402183 w 8009709"/>
                <a:gd name="connsiteY2" fmla="*/ 6858001 h 6858001"/>
                <a:gd name="connsiteX3" fmla="*/ 0 w 8009709"/>
                <a:gd name="connsiteY3" fmla="*/ 6844938 h 6858001"/>
                <a:gd name="connsiteX4" fmla="*/ 26126 w 8009709"/>
                <a:gd name="connsiteY4" fmla="*/ 13064 h 6858001"/>
                <a:gd name="connsiteX0" fmla="*/ 26126 w 8388532"/>
                <a:gd name="connsiteY0" fmla="*/ 13064 h 6858001"/>
                <a:gd name="connsiteX1" fmla="*/ 7380515 w 8388532"/>
                <a:gd name="connsiteY1" fmla="*/ 0 h 6858001"/>
                <a:gd name="connsiteX2" fmla="*/ 4402183 w 8388532"/>
                <a:gd name="connsiteY2" fmla="*/ 6858001 h 6858001"/>
                <a:gd name="connsiteX3" fmla="*/ 0 w 8388532"/>
                <a:gd name="connsiteY3" fmla="*/ 6844938 h 6858001"/>
                <a:gd name="connsiteX4" fmla="*/ 26126 w 8388532"/>
                <a:gd name="connsiteY4" fmla="*/ 13064 h 6858001"/>
                <a:gd name="connsiteX0" fmla="*/ 26126 w 8388532"/>
                <a:gd name="connsiteY0" fmla="*/ 13064 h 6858000"/>
                <a:gd name="connsiteX1" fmla="*/ 7380515 w 8388532"/>
                <a:gd name="connsiteY1" fmla="*/ 0 h 6858000"/>
                <a:gd name="connsiteX2" fmla="*/ 4127863 w 8388532"/>
                <a:gd name="connsiteY2" fmla="*/ 6858000 h 6858000"/>
                <a:gd name="connsiteX3" fmla="*/ 0 w 8388532"/>
                <a:gd name="connsiteY3" fmla="*/ 6844938 h 6858000"/>
                <a:gd name="connsiteX4" fmla="*/ 26126 w 8388532"/>
                <a:gd name="connsiteY4" fmla="*/ 13064 h 6858000"/>
                <a:gd name="connsiteX0" fmla="*/ 26126 w 8388532"/>
                <a:gd name="connsiteY0" fmla="*/ 13064 h 6858000"/>
                <a:gd name="connsiteX1" fmla="*/ 7380515 w 8388532"/>
                <a:gd name="connsiteY1" fmla="*/ 0 h 6858000"/>
                <a:gd name="connsiteX2" fmla="*/ 4127863 w 8388532"/>
                <a:gd name="connsiteY2" fmla="*/ 6858000 h 6858000"/>
                <a:gd name="connsiteX3" fmla="*/ 0 w 8388532"/>
                <a:gd name="connsiteY3" fmla="*/ 6844938 h 6858000"/>
                <a:gd name="connsiteX4" fmla="*/ 26126 w 8388532"/>
                <a:gd name="connsiteY4" fmla="*/ 13064 h 6858000"/>
                <a:gd name="connsiteX0" fmla="*/ 269046 w 8388532"/>
                <a:gd name="connsiteY0" fmla="*/ 0 h 6858000"/>
                <a:gd name="connsiteX1" fmla="*/ 7380515 w 8388532"/>
                <a:gd name="connsiteY1" fmla="*/ 0 h 6858000"/>
                <a:gd name="connsiteX2" fmla="*/ 4127863 w 8388532"/>
                <a:gd name="connsiteY2" fmla="*/ 6858000 h 6858000"/>
                <a:gd name="connsiteX3" fmla="*/ 0 w 8388532"/>
                <a:gd name="connsiteY3" fmla="*/ 6844938 h 6858000"/>
                <a:gd name="connsiteX4" fmla="*/ 269046 w 8388532"/>
                <a:gd name="connsiteY4" fmla="*/ 0 h 6858000"/>
                <a:gd name="connsiteX0" fmla="*/ 8709 w 8128195"/>
                <a:gd name="connsiteY0" fmla="*/ 0 h 6858000"/>
                <a:gd name="connsiteX1" fmla="*/ 7120178 w 8128195"/>
                <a:gd name="connsiteY1" fmla="*/ 0 h 6858000"/>
                <a:gd name="connsiteX2" fmla="*/ 3867526 w 8128195"/>
                <a:gd name="connsiteY2" fmla="*/ 6858000 h 6858000"/>
                <a:gd name="connsiteX3" fmla="*/ 8709 w 8128195"/>
                <a:gd name="connsiteY3" fmla="*/ 6858000 h 6858000"/>
                <a:gd name="connsiteX4" fmla="*/ 8709 w 8128195"/>
                <a:gd name="connsiteY4" fmla="*/ 0 h 6858000"/>
                <a:gd name="connsiteX0" fmla="*/ 3079533 w 8119486"/>
                <a:gd name="connsiteY0" fmla="*/ 620110 h 6858000"/>
                <a:gd name="connsiteX1" fmla="*/ 7111469 w 8119486"/>
                <a:gd name="connsiteY1" fmla="*/ 0 h 6858000"/>
                <a:gd name="connsiteX2" fmla="*/ 3858817 w 8119486"/>
                <a:gd name="connsiteY2" fmla="*/ 6858000 h 6858000"/>
                <a:gd name="connsiteX3" fmla="*/ 0 w 8119486"/>
                <a:gd name="connsiteY3" fmla="*/ 6858000 h 6858000"/>
                <a:gd name="connsiteX4" fmla="*/ 3079533 w 8119486"/>
                <a:gd name="connsiteY4" fmla="*/ 620110 h 6858000"/>
                <a:gd name="connsiteX0" fmla="*/ 705995 w 8119486"/>
                <a:gd name="connsiteY0" fmla="*/ 0 h 6858000"/>
                <a:gd name="connsiteX1" fmla="*/ 7111469 w 8119486"/>
                <a:gd name="connsiteY1" fmla="*/ 0 h 6858000"/>
                <a:gd name="connsiteX2" fmla="*/ 3858817 w 8119486"/>
                <a:gd name="connsiteY2" fmla="*/ 6858000 h 6858000"/>
                <a:gd name="connsiteX3" fmla="*/ 0 w 8119486"/>
                <a:gd name="connsiteY3" fmla="*/ 6858000 h 6858000"/>
                <a:gd name="connsiteX4" fmla="*/ 705995 w 8119486"/>
                <a:gd name="connsiteY4" fmla="*/ 0 h 6858000"/>
                <a:gd name="connsiteX0" fmla="*/ 8709 w 7422200"/>
                <a:gd name="connsiteY0" fmla="*/ 0 h 6858000"/>
                <a:gd name="connsiteX1" fmla="*/ 6414183 w 7422200"/>
                <a:gd name="connsiteY1" fmla="*/ 0 h 6858000"/>
                <a:gd name="connsiteX2" fmla="*/ 3161531 w 7422200"/>
                <a:gd name="connsiteY2" fmla="*/ 6858000 h 6858000"/>
                <a:gd name="connsiteX3" fmla="*/ 805694 w 7422200"/>
                <a:gd name="connsiteY3" fmla="*/ 5549462 h 6858000"/>
                <a:gd name="connsiteX4" fmla="*/ 8709 w 7422200"/>
                <a:gd name="connsiteY4" fmla="*/ 0 h 6858000"/>
                <a:gd name="connsiteX0" fmla="*/ 8709 w 7422200"/>
                <a:gd name="connsiteY0" fmla="*/ 0 h 6858000"/>
                <a:gd name="connsiteX1" fmla="*/ 6414183 w 7422200"/>
                <a:gd name="connsiteY1" fmla="*/ 0 h 6858000"/>
                <a:gd name="connsiteX2" fmla="*/ 3161531 w 7422200"/>
                <a:gd name="connsiteY2" fmla="*/ 6858000 h 6858000"/>
                <a:gd name="connsiteX3" fmla="*/ 8709 w 7422200"/>
                <a:gd name="connsiteY3" fmla="*/ 6858000 h 6858000"/>
                <a:gd name="connsiteX4" fmla="*/ 8709 w 7422200"/>
                <a:gd name="connsiteY4" fmla="*/ 0 h 6858000"/>
                <a:gd name="connsiteX0" fmla="*/ 9153959 w 9153959"/>
                <a:gd name="connsiteY0" fmla="*/ 0 h 6858000"/>
                <a:gd name="connsiteX1" fmla="*/ 6405474 w 9153959"/>
                <a:gd name="connsiteY1" fmla="*/ 0 h 6858000"/>
                <a:gd name="connsiteX2" fmla="*/ 3152822 w 9153959"/>
                <a:gd name="connsiteY2" fmla="*/ 6858000 h 6858000"/>
                <a:gd name="connsiteX3" fmla="*/ 0 w 9153959"/>
                <a:gd name="connsiteY3" fmla="*/ 6858000 h 6858000"/>
                <a:gd name="connsiteX4" fmla="*/ 9153959 w 9153959"/>
                <a:gd name="connsiteY4" fmla="*/ 0 h 6858000"/>
                <a:gd name="connsiteX0" fmla="*/ 6001137 w 6009845"/>
                <a:gd name="connsiteY0" fmla="*/ 0 h 6858000"/>
                <a:gd name="connsiteX1" fmla="*/ 3252652 w 6009845"/>
                <a:gd name="connsiteY1" fmla="*/ 0 h 6858000"/>
                <a:gd name="connsiteX2" fmla="*/ 0 w 6009845"/>
                <a:gd name="connsiteY2" fmla="*/ 6858000 h 6858000"/>
                <a:gd name="connsiteX3" fmla="*/ 6001136 w 6009845"/>
                <a:gd name="connsiteY3" fmla="*/ 6858000 h 6858000"/>
                <a:gd name="connsiteX4" fmla="*/ 6001137 w 600984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09845" h="6858000">
                  <a:moveTo>
                    <a:pt x="6001137" y="0"/>
                  </a:moveTo>
                  <a:lnTo>
                    <a:pt x="3252652" y="0"/>
                  </a:lnTo>
                  <a:cubicBezTo>
                    <a:pt x="4260669" y="2810690"/>
                    <a:pt x="1619795" y="5738949"/>
                    <a:pt x="0" y="6858000"/>
                  </a:cubicBezTo>
                  <a:lnTo>
                    <a:pt x="6001136" y="6858000"/>
                  </a:lnTo>
                  <a:cubicBezTo>
                    <a:pt x="6009845" y="4580709"/>
                    <a:pt x="5992428" y="2277291"/>
                    <a:pt x="6001137"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pl-PL" noProof="1" smtClean="0"/>
            </a:p>
            <a:p>
              <a:endParaRPr lang="pl-PL" noProof="1"/>
            </a:p>
            <a:p>
              <a:endParaRPr lang="pl-PL" noProof="1" smtClean="0"/>
            </a:p>
            <a:p>
              <a:endParaRPr lang="pl-PL" noProof="1"/>
            </a:p>
            <a:p>
              <a:endParaRPr lang="pl-PL" noProof="1" smtClean="0"/>
            </a:p>
            <a:p>
              <a:endParaRPr lang="pl-PL" noProof="1"/>
            </a:p>
            <a:p>
              <a:endParaRPr lang="pl-PL" noProof="1" smtClean="0"/>
            </a:p>
            <a:p>
              <a:endParaRPr lang="pl-PL" noProof="1"/>
            </a:p>
            <a:p>
              <a:endParaRPr lang="pl-PL" noProof="1" smtClean="0"/>
            </a:p>
            <a:p>
              <a:endParaRPr lang="pl-PL" noProof="1"/>
            </a:p>
            <a:p>
              <a:endParaRPr lang="pl-PL" noProof="1" smtClean="0"/>
            </a:p>
            <a:p>
              <a:endParaRPr lang="pl-PL" noProof="1"/>
            </a:p>
            <a:p>
              <a:endParaRPr lang="pl-PL" noProof="1" smtClean="0"/>
            </a:p>
            <a:p>
              <a:endParaRPr lang="pl-PL" noProof="1"/>
            </a:p>
            <a:p>
              <a:endParaRPr lang="pl-PL" noProof="1" smtClean="0"/>
            </a:p>
            <a:p>
              <a:endParaRPr lang="pl-PL" noProof="1"/>
            </a:p>
            <a:p>
              <a:endParaRPr lang="pl-PL" noProof="1" smtClean="0"/>
            </a:p>
            <a:p>
              <a:endParaRPr lang="pl-PL" noProof="1"/>
            </a:p>
            <a:p>
              <a:endParaRPr lang="pl-PL" noProof="1" smtClean="0"/>
            </a:p>
            <a:p>
              <a:endParaRPr lang="pl-PL" noProof="1"/>
            </a:p>
            <a:p>
              <a:endParaRPr lang="pl-PL" noProof="1" smtClean="0"/>
            </a:p>
            <a:p>
              <a:endParaRPr lang="pl-PL" noProof="1"/>
            </a:p>
            <a:p>
              <a:endParaRPr lang="pl-PL" noProof="1" smtClean="0"/>
            </a:p>
            <a:p>
              <a:r>
                <a:rPr lang="pl-PL" noProof="1"/>
                <a:t>	</a:t>
              </a:r>
              <a:r>
                <a:rPr lang="pl-PL" noProof="1" smtClean="0"/>
                <a:t>			</a:t>
              </a:r>
              <a:r>
                <a:rPr lang="pl-PL" sz="2000" noProof="1" smtClean="0"/>
                <a:t>Gliwice 31.01.2020</a:t>
              </a:r>
              <a:endParaRPr lang="en-US" sz="2000" noProof="1"/>
            </a:p>
          </p:txBody>
        </p:sp>
      </p:grpSp>
      <p:sp>
        <p:nvSpPr>
          <p:cNvPr id="9" name="Rechteck 8"/>
          <p:cNvSpPr/>
          <p:nvPr/>
        </p:nvSpPr>
        <p:spPr bwMode="auto">
          <a:xfrm>
            <a:off x="7048500" y="6172200"/>
            <a:ext cx="1638300" cy="35326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noProof="1">
              <a:ln w="1905"/>
              <a:solidFill>
                <a:schemeClr val="accent6"/>
              </a:solidFill>
              <a:effectLst>
                <a:innerShdw blurRad="63500" dist="76200" dir="21540000">
                  <a:prstClr val="black">
                    <a:alpha val="64000"/>
                  </a:prstClr>
                </a:innerShdw>
                <a:reflection blurRad="6350" stA="55000" endA="300" endPos="45500" dir="5400000" sy="-100000" algn="bl" rotWithShape="0"/>
              </a:effectLst>
            </a:endParaRPr>
          </a:p>
        </p:txBody>
      </p:sp>
      <p:sp>
        <p:nvSpPr>
          <p:cNvPr id="10" name="Rechteck 9"/>
          <p:cNvSpPr/>
          <p:nvPr/>
        </p:nvSpPr>
        <p:spPr bwMode="ltGray">
          <a:xfrm>
            <a:off x="481923" y="-988833"/>
            <a:ext cx="6325249" cy="47089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endParaRPr lang="pl-PL" sz="5000" b="1" noProof="1" smtClean="0">
              <a:solidFill>
                <a:schemeClr val="bg1">
                  <a:lumMod val="95000"/>
                </a:schemeClr>
              </a:solidFill>
            </a:endParaRPr>
          </a:p>
          <a:p>
            <a:endParaRPr lang="pl-PL" sz="5000" b="1" noProof="1" smtClean="0">
              <a:solidFill>
                <a:schemeClr val="bg1">
                  <a:lumMod val="95000"/>
                </a:schemeClr>
              </a:solidFill>
            </a:endParaRPr>
          </a:p>
          <a:p>
            <a:r>
              <a:rPr lang="pl-PL" sz="5000" b="1" noProof="1" smtClean="0">
                <a:solidFill>
                  <a:schemeClr val="bg1">
                    <a:lumMod val="95000"/>
                  </a:schemeClr>
                </a:solidFill>
              </a:rPr>
              <a:t>Możliwości </a:t>
            </a:r>
          </a:p>
          <a:p>
            <a:r>
              <a:rPr lang="pl-PL" sz="5000" b="1" noProof="1" smtClean="0">
                <a:solidFill>
                  <a:schemeClr val="bg1">
                    <a:lumMod val="95000"/>
                  </a:schemeClr>
                </a:solidFill>
              </a:rPr>
              <a:t>pozyskania dofinansowania</a:t>
            </a:r>
            <a:endParaRPr lang="pl-PL" sz="5000" b="1" noProof="1">
              <a:solidFill>
                <a:schemeClr val="bg1">
                  <a:lumMod val="95000"/>
                </a:schemeClr>
              </a:solidFill>
            </a:endParaRPr>
          </a:p>
          <a:p>
            <a:endParaRPr lang="en-US" sz="5000" b="1" noProof="1">
              <a:solidFill>
                <a:schemeClr val="bg1">
                  <a:lumMod val="95000"/>
                </a:schemeClr>
              </a:solidFill>
            </a:endParaRPr>
          </a:p>
        </p:txBody>
      </p:sp>
    </p:spTree>
    <p:extLst>
      <p:ext uri="{BB962C8B-B14F-4D97-AF65-F5344CB8AC3E}">
        <p14:creationId xmlns:p14="http://schemas.microsoft.com/office/powerpoint/2010/main" val="3575339627"/>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smtClean="0"/>
              <a:t>2. Program </a:t>
            </a:r>
            <a:r>
              <a:rPr lang="pl-PL" b="1" dirty="0"/>
              <a:t>"Czyste powietrze"</a:t>
            </a:r>
          </a:p>
        </p:txBody>
      </p:sp>
      <p:sp>
        <p:nvSpPr>
          <p:cNvPr id="3" name="Symbol zastępczy zawartości 2"/>
          <p:cNvSpPr>
            <a:spLocks noGrp="1"/>
          </p:cNvSpPr>
          <p:nvPr>
            <p:ph idx="1"/>
          </p:nvPr>
        </p:nvSpPr>
        <p:spPr/>
        <p:txBody>
          <a:bodyPr>
            <a:normAutofit/>
          </a:bodyPr>
          <a:lstStyle/>
          <a:p>
            <a:pPr marL="0" indent="0">
              <a:buNone/>
            </a:pPr>
            <a:r>
              <a:rPr lang="pl-PL" b="1" dirty="0" smtClean="0"/>
              <a:t>Czyste </a:t>
            </a:r>
            <a:r>
              <a:rPr lang="pl-PL" b="1" dirty="0"/>
              <a:t>Powietrze</a:t>
            </a:r>
          </a:p>
          <a:p>
            <a:pPr marL="0" indent="0">
              <a:buNone/>
            </a:pPr>
            <a:r>
              <a:rPr lang="pl-PL" dirty="0" smtClean="0"/>
              <a:t>Program </a:t>
            </a:r>
            <a:r>
              <a:rPr lang="pl-PL" dirty="0"/>
              <a:t>Czyste Powietrze to kompleksowy plan działań skierowany do osób </a:t>
            </a:r>
            <a:r>
              <a:rPr lang="pl-PL" dirty="0" err="1" smtClean="0"/>
              <a:t>fizycznych,zaprojektowany</a:t>
            </a:r>
            <a:r>
              <a:rPr lang="pl-PL" dirty="0" smtClean="0"/>
              <a:t> </a:t>
            </a:r>
            <a:r>
              <a:rPr lang="pl-PL" dirty="0"/>
              <a:t>w celu:</a:t>
            </a:r>
          </a:p>
          <a:p>
            <a:pPr lvl="1">
              <a:buFont typeface="Wingdings" panose="05000000000000000000" pitchFamily="2" charset="2"/>
              <a:buChar char="Ø"/>
            </a:pPr>
            <a:r>
              <a:rPr lang="pl-PL" b="1" dirty="0" smtClean="0"/>
              <a:t> poprawy </a:t>
            </a:r>
            <a:r>
              <a:rPr lang="pl-PL" b="1" dirty="0"/>
              <a:t>efektywności energetycznej oraz zmniejszenia emisji pyłów i innych zanieczyszczeń do atmosfery</a:t>
            </a:r>
            <a:r>
              <a:rPr lang="pl-PL" dirty="0"/>
              <a:t> z istniejących jednorodzinnych budynków mieszkalnych,</a:t>
            </a:r>
          </a:p>
          <a:p>
            <a:pPr lvl="1">
              <a:buFont typeface="Wingdings" panose="05000000000000000000" pitchFamily="2" charset="2"/>
              <a:buChar char="Ø"/>
            </a:pPr>
            <a:r>
              <a:rPr lang="pl-PL" b="1" dirty="0" smtClean="0"/>
              <a:t> uniknięcia </a:t>
            </a:r>
            <a:r>
              <a:rPr lang="pl-PL" b="1" dirty="0"/>
              <a:t>emisji zanieczyszczeń powietrza,</a:t>
            </a:r>
            <a:r>
              <a:rPr lang="pl-PL" dirty="0"/>
              <a:t> pochodzących z nowo budowanych jednorodzinnych budynków mieszkalnych.</a:t>
            </a:r>
          </a:p>
          <a:p>
            <a:pPr marL="0" indent="0">
              <a:buNone/>
            </a:pPr>
            <a:endParaRPr lang="pl-PL" dirty="0" smtClean="0"/>
          </a:p>
          <a:p>
            <a:pPr marL="0" indent="0">
              <a:buNone/>
            </a:pPr>
            <a:r>
              <a:rPr lang="pl-PL" dirty="0" smtClean="0"/>
              <a:t>Program </a:t>
            </a:r>
            <a:r>
              <a:rPr lang="pl-PL" dirty="0"/>
              <a:t>obejmuje dwa podstawowe sposoby realizacji tego celu:</a:t>
            </a:r>
          </a:p>
          <a:p>
            <a:pPr lvl="1">
              <a:buFont typeface="Wingdings" panose="05000000000000000000" pitchFamily="2" charset="2"/>
              <a:buChar char="Ø"/>
            </a:pPr>
            <a:r>
              <a:rPr lang="pl-PL" b="1" dirty="0" smtClean="0"/>
              <a:t> wymiana </a:t>
            </a:r>
            <a:r>
              <a:rPr lang="pl-PL" b="1" dirty="0"/>
              <a:t>starych pieców i kotłów domowych</a:t>
            </a:r>
            <a:r>
              <a:rPr lang="pl-PL" dirty="0"/>
              <a:t> na paliwo stałe.</a:t>
            </a:r>
          </a:p>
          <a:p>
            <a:pPr lvl="1">
              <a:buFont typeface="Wingdings" panose="05000000000000000000" pitchFamily="2" charset="2"/>
              <a:buChar char="Ø"/>
            </a:pPr>
            <a:r>
              <a:rPr lang="pl-PL" b="1" dirty="0" smtClean="0"/>
              <a:t> termomodernizacja</a:t>
            </a:r>
            <a:r>
              <a:rPr lang="pl-PL" dirty="0" smtClean="0"/>
              <a:t> </a:t>
            </a:r>
            <a:r>
              <a:rPr lang="pl-PL" dirty="0"/>
              <a:t>budynków jednorodzinnych.</a:t>
            </a:r>
          </a:p>
          <a:p>
            <a:pPr marL="0" indent="0">
              <a:buNone/>
            </a:pPr>
            <a:endParaRPr lang="pl-PL"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0232" y="0"/>
            <a:ext cx="2483768" cy="22437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184883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smtClean="0"/>
              <a:t>2. Program </a:t>
            </a:r>
            <a:r>
              <a:rPr lang="pl-PL" b="1" dirty="0"/>
              <a:t>"Czyste powietrze"</a:t>
            </a:r>
          </a:p>
        </p:txBody>
      </p:sp>
      <p:sp>
        <p:nvSpPr>
          <p:cNvPr id="3" name="Symbol zastępczy zawartości 2"/>
          <p:cNvSpPr>
            <a:spLocks noGrp="1"/>
          </p:cNvSpPr>
          <p:nvPr>
            <p:ph idx="1"/>
          </p:nvPr>
        </p:nvSpPr>
        <p:spPr/>
        <p:txBody>
          <a:bodyPr>
            <a:normAutofit/>
          </a:bodyPr>
          <a:lstStyle/>
          <a:p>
            <a:pPr marL="0" indent="0">
              <a:buNone/>
            </a:pPr>
            <a:r>
              <a:rPr lang="pl-PL" b="1" dirty="0"/>
              <a:t>Dla kogo</a:t>
            </a:r>
            <a:r>
              <a:rPr lang="pl-PL" b="1" dirty="0" smtClean="0"/>
              <a:t>?</a:t>
            </a:r>
          </a:p>
          <a:p>
            <a:pPr marL="0" indent="0">
              <a:buNone/>
            </a:pPr>
            <a:endParaRPr lang="pl-PL" b="1" dirty="0"/>
          </a:p>
          <a:p>
            <a:pPr marL="0" indent="0">
              <a:buNone/>
            </a:pPr>
            <a:r>
              <a:rPr lang="pl-PL" dirty="0"/>
              <a:t>Program adresowany jest do:</a:t>
            </a:r>
          </a:p>
          <a:p>
            <a:pPr lvl="1">
              <a:buFont typeface="Wingdings" panose="05000000000000000000" pitchFamily="2" charset="2"/>
              <a:buChar char="Ø"/>
            </a:pPr>
            <a:r>
              <a:rPr lang="pl-PL" b="1" dirty="0" smtClean="0"/>
              <a:t> osób </a:t>
            </a:r>
            <a:r>
              <a:rPr lang="pl-PL" b="1" dirty="0"/>
              <a:t>fizycznych będących właścicielami domów jednorodzinnych, lub wydzielonego w budynku jednorodzinnym lokalu z wyodrębnioną księgą wieczystą,</a:t>
            </a:r>
            <a:br>
              <a:rPr lang="pl-PL" b="1" dirty="0"/>
            </a:br>
            <a:endParaRPr lang="pl-PL" dirty="0"/>
          </a:p>
          <a:p>
            <a:pPr lvl="1">
              <a:buFont typeface="Wingdings" panose="05000000000000000000" pitchFamily="2" charset="2"/>
              <a:buChar char="Ø"/>
            </a:pPr>
            <a:r>
              <a:rPr lang="pl-PL" b="1" dirty="0" smtClean="0"/>
              <a:t> osób </a:t>
            </a:r>
            <a:r>
              <a:rPr lang="pl-PL" b="1" dirty="0"/>
              <a:t>posiadających zgodę na rozpoczęcie budowy budynku jednorodzinnego.</a:t>
            </a:r>
            <a:endParaRPr lang="pl-PL" dirty="0"/>
          </a:p>
          <a:p>
            <a:pPr marL="0" indent="0">
              <a:buNone/>
            </a:pPr>
            <a:endParaRPr lang="pl-PL" dirty="0"/>
          </a:p>
          <a:p>
            <a:pPr marL="0" indent="0">
              <a:buNone/>
            </a:pPr>
            <a:endParaRPr lang="pl-PL"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4208" y="0"/>
            <a:ext cx="2699792" cy="24388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660418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smtClean="0"/>
              <a:t>2. Program </a:t>
            </a:r>
            <a:r>
              <a:rPr lang="pl-PL" b="1" dirty="0"/>
              <a:t>"Czyste powietrze"</a:t>
            </a:r>
          </a:p>
        </p:txBody>
      </p:sp>
      <p:sp>
        <p:nvSpPr>
          <p:cNvPr id="3" name="Symbol zastępczy zawartości 2"/>
          <p:cNvSpPr>
            <a:spLocks noGrp="1"/>
          </p:cNvSpPr>
          <p:nvPr>
            <p:ph idx="1"/>
          </p:nvPr>
        </p:nvSpPr>
        <p:spPr/>
        <p:txBody>
          <a:bodyPr>
            <a:normAutofit/>
          </a:bodyPr>
          <a:lstStyle/>
          <a:p>
            <a:endParaRPr lang="pl-PL" b="1" dirty="0" smtClean="0"/>
          </a:p>
          <a:p>
            <a:pPr marL="0" indent="0">
              <a:buNone/>
            </a:pPr>
            <a:r>
              <a:rPr lang="pl-PL" b="1" dirty="0" smtClean="0"/>
              <a:t>Dofinansowanie</a:t>
            </a:r>
            <a:endParaRPr lang="pl-PL" b="1" dirty="0"/>
          </a:p>
          <a:p>
            <a:pPr marL="0" indent="0">
              <a:buNone/>
            </a:pPr>
            <a:r>
              <a:rPr lang="pl-PL" dirty="0"/>
              <a:t>Beneficjenci programu Czyste Powietrze mogą starać się o dofinansowanie w następujących formach</a:t>
            </a:r>
            <a:r>
              <a:rPr lang="pl-PL" dirty="0" smtClean="0"/>
              <a:t>:</a:t>
            </a:r>
          </a:p>
          <a:p>
            <a:pPr marL="0" indent="0">
              <a:buNone/>
            </a:pPr>
            <a:endParaRPr lang="pl-PL" dirty="0"/>
          </a:p>
          <a:p>
            <a:pPr lvl="1">
              <a:buFont typeface="Wingdings" panose="05000000000000000000" pitchFamily="2" charset="2"/>
              <a:buChar char="Ø"/>
            </a:pPr>
            <a:r>
              <a:rPr lang="pl-PL" b="1" dirty="0" smtClean="0"/>
              <a:t> </a:t>
            </a:r>
            <a:r>
              <a:rPr lang="pl-PL" sz="2100" b="1" dirty="0" smtClean="0"/>
              <a:t>Dotacji</a:t>
            </a:r>
            <a:endParaRPr lang="pl-PL" sz="2100" dirty="0"/>
          </a:p>
          <a:p>
            <a:pPr lvl="1">
              <a:buFont typeface="Wingdings" panose="05000000000000000000" pitchFamily="2" charset="2"/>
              <a:buChar char="Ø"/>
            </a:pPr>
            <a:r>
              <a:rPr lang="pl-PL" sz="2100" b="1" dirty="0" smtClean="0"/>
              <a:t> Pożyczki</a:t>
            </a:r>
            <a:endParaRPr lang="pl-PL" sz="2100" dirty="0"/>
          </a:p>
          <a:p>
            <a:pPr lvl="1">
              <a:buFont typeface="Wingdings" panose="05000000000000000000" pitchFamily="2" charset="2"/>
              <a:buChar char="Ø"/>
            </a:pPr>
            <a:r>
              <a:rPr lang="pl-PL" sz="2100" b="1" dirty="0" smtClean="0"/>
              <a:t> Dotacji </a:t>
            </a:r>
            <a:r>
              <a:rPr lang="pl-PL" sz="2100" b="1" dirty="0"/>
              <a:t>i pożyczki</a:t>
            </a:r>
            <a:endParaRPr lang="pl-PL" sz="2100" dirty="0"/>
          </a:p>
          <a:p>
            <a:pPr marL="0" indent="0">
              <a:buNone/>
            </a:pPr>
            <a:endParaRPr lang="pl-PL" dirty="0"/>
          </a:p>
          <a:p>
            <a:pPr marL="0" indent="0">
              <a:buNone/>
            </a:pPr>
            <a:endParaRPr lang="pl-PL"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4208" y="0"/>
            <a:ext cx="2699792" cy="24388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113441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smtClean="0"/>
              <a:t>2. Program </a:t>
            </a:r>
            <a:r>
              <a:rPr lang="pl-PL" b="1" dirty="0"/>
              <a:t>"Czyste powietrze"</a:t>
            </a:r>
          </a:p>
        </p:txBody>
      </p:sp>
      <p:sp>
        <p:nvSpPr>
          <p:cNvPr id="3" name="Symbol zastępczy zawartości 2"/>
          <p:cNvSpPr>
            <a:spLocks noGrp="1"/>
          </p:cNvSpPr>
          <p:nvPr>
            <p:ph idx="1"/>
          </p:nvPr>
        </p:nvSpPr>
        <p:spPr/>
        <p:txBody>
          <a:bodyPr>
            <a:normAutofit/>
          </a:bodyPr>
          <a:lstStyle/>
          <a:p>
            <a:pPr marL="0" indent="0">
              <a:buNone/>
            </a:pPr>
            <a:r>
              <a:rPr lang="pl-PL" b="1" dirty="0" smtClean="0"/>
              <a:t>Terminy</a:t>
            </a:r>
            <a:r>
              <a:rPr lang="pl-PL" b="1" dirty="0"/>
              <a:t>:</a:t>
            </a:r>
            <a:endParaRPr lang="pl-PL" dirty="0"/>
          </a:p>
          <a:p>
            <a:r>
              <a:rPr lang="pl-PL" dirty="0"/>
              <a:t>Realizacja programu: lata 2018-2029 r.</a:t>
            </a:r>
          </a:p>
          <a:p>
            <a:r>
              <a:rPr lang="pl-PL" dirty="0"/>
              <a:t>Podpisywanie umów do: 31.12.2027 r.</a:t>
            </a:r>
          </a:p>
          <a:p>
            <a:r>
              <a:rPr lang="pl-PL" dirty="0"/>
              <a:t>Zakończenie wszystkich prac objętych umową do: 30.06.2029 r.</a:t>
            </a:r>
          </a:p>
          <a:p>
            <a:pPr marL="0" indent="0">
              <a:buNone/>
            </a:pPr>
            <a:endParaRPr lang="pl-PL" dirty="0"/>
          </a:p>
          <a:p>
            <a:pPr marL="0" indent="0">
              <a:buNone/>
            </a:pPr>
            <a:r>
              <a:rPr lang="pl-PL" b="1" dirty="0"/>
              <a:t>Warunek podstawowy:</a:t>
            </a:r>
            <a:r>
              <a:rPr lang="pl-PL" dirty="0"/>
              <a:t> </a:t>
            </a:r>
            <a:endParaRPr lang="pl-PL" dirty="0" smtClean="0"/>
          </a:p>
          <a:p>
            <a:pPr>
              <a:buFont typeface="Wingdings" panose="05000000000000000000" pitchFamily="2" charset="2"/>
              <a:buChar char="Ø"/>
            </a:pPr>
            <a:r>
              <a:rPr lang="pl-PL" dirty="0"/>
              <a:t> </a:t>
            </a:r>
            <a:r>
              <a:rPr lang="pl-PL" dirty="0" smtClean="0"/>
              <a:t>Dla </a:t>
            </a:r>
            <a:r>
              <a:rPr lang="pl-PL" dirty="0"/>
              <a:t>budynków istniejących: wymiana starego pieca/kotła na paliwo stałe na nowe źródło ciepła spełniające wymagania programu.</a:t>
            </a:r>
          </a:p>
          <a:p>
            <a:pPr>
              <a:buFont typeface="Wingdings" panose="05000000000000000000" pitchFamily="2" charset="2"/>
              <a:buChar char="Ø"/>
            </a:pPr>
            <a:r>
              <a:rPr lang="pl-PL" dirty="0" smtClean="0"/>
              <a:t> Dla </a:t>
            </a:r>
            <a:r>
              <a:rPr lang="pl-PL" dirty="0"/>
              <a:t>budynków nowo budowanych: zakup i montaż nowego źródła ciepła spełniającego wymagania programu.</a:t>
            </a:r>
          </a:p>
          <a:p>
            <a:pPr marL="0" indent="0">
              <a:buNone/>
            </a:pPr>
            <a:endParaRPr lang="pl-PL"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4208" y="0"/>
            <a:ext cx="2699792" cy="24388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779236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Program "Czyste powietrze"</a:t>
            </a:r>
          </a:p>
        </p:txBody>
      </p:sp>
      <p:sp>
        <p:nvSpPr>
          <p:cNvPr id="3" name="Symbol zastępczy zawartości 2"/>
          <p:cNvSpPr>
            <a:spLocks noGrp="1"/>
          </p:cNvSpPr>
          <p:nvPr>
            <p:ph idx="1"/>
          </p:nvPr>
        </p:nvSpPr>
        <p:spPr/>
        <p:txBody>
          <a:bodyPr/>
          <a:lstStyle/>
          <a:p>
            <a:pPr marL="0" indent="0">
              <a:buNone/>
            </a:pPr>
            <a:r>
              <a:rPr lang="pl-PL" b="1" dirty="0"/>
              <a:t>Kwota dofinansowania</a:t>
            </a:r>
            <a:endParaRPr lang="pl-PL" dirty="0"/>
          </a:p>
          <a:p>
            <a:pPr algn="just"/>
            <a:r>
              <a:rPr lang="pl-PL" dirty="0"/>
              <a:t>Maksymalny możliwy koszt, kwalifikujący się do dofinansowania, od którego liczona jest wysokość dotacji, to </a:t>
            </a:r>
            <a:r>
              <a:rPr lang="pl-PL" b="1" dirty="0"/>
              <a:t>53 tys. zł </a:t>
            </a:r>
            <a:r>
              <a:rPr lang="pl-PL" dirty="0"/>
              <a:t>na budynek jednorodzinny lub wydzielony lokal mieszkalny z wyodrębnioną księgą wieczystą. </a:t>
            </a:r>
            <a:endParaRPr lang="pl-PL" dirty="0" smtClean="0"/>
          </a:p>
          <a:p>
            <a:pPr marL="0" indent="0" algn="just">
              <a:buNone/>
            </a:pPr>
            <a:r>
              <a:rPr lang="pl-PL" dirty="0"/>
              <a:t>	</a:t>
            </a:r>
            <a:r>
              <a:rPr lang="pl-PL" dirty="0" smtClean="0"/>
              <a:t>Pozostała </a:t>
            </a:r>
            <a:r>
              <a:rPr lang="pl-PL" dirty="0"/>
              <a:t>część kosztów kwalifikowanych może zostać </a:t>
            </a:r>
            <a:r>
              <a:rPr lang="pl-PL" dirty="0" smtClean="0"/>
              <a:t>	sfinansowana </a:t>
            </a:r>
            <a:r>
              <a:rPr lang="pl-PL" dirty="0"/>
              <a:t>pożyczką.</a:t>
            </a:r>
          </a:p>
          <a:p>
            <a:pPr algn="just"/>
            <a:r>
              <a:rPr lang="pl-PL" dirty="0"/>
              <a:t>Kwota dotacji liczona jest w zależności od wysokości średniego miesięcznego dochodu na osobę w gospodarstwie domowym.</a:t>
            </a:r>
          </a:p>
          <a:p>
            <a:pPr algn="just"/>
            <a:r>
              <a:rPr lang="pl-PL" dirty="0"/>
              <a:t>Minimalny koszt kwalifikowany w ramach jednego wniosku o dofinansowane to 7 tys. zł.</a:t>
            </a:r>
          </a:p>
          <a:p>
            <a:endParaRPr lang="pl-PL" dirty="0"/>
          </a:p>
        </p:txBody>
      </p:sp>
    </p:spTree>
    <p:extLst>
      <p:ext uri="{BB962C8B-B14F-4D97-AF65-F5344CB8AC3E}">
        <p14:creationId xmlns:p14="http://schemas.microsoft.com/office/powerpoint/2010/main" val="24777681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smtClean="0"/>
              <a:t>2. Program </a:t>
            </a:r>
            <a:r>
              <a:rPr lang="pl-PL" b="1" dirty="0"/>
              <a:t>"Czyste powietrze"</a:t>
            </a:r>
          </a:p>
        </p:txBody>
      </p:sp>
      <p:sp>
        <p:nvSpPr>
          <p:cNvPr id="3" name="Symbol zastępczy zawartości 2"/>
          <p:cNvSpPr>
            <a:spLocks noGrp="1"/>
          </p:cNvSpPr>
          <p:nvPr>
            <p:ph idx="1"/>
          </p:nvPr>
        </p:nvSpPr>
        <p:spPr/>
        <p:txBody>
          <a:bodyPr>
            <a:normAutofit fontScale="92500" lnSpcReduction="20000"/>
          </a:bodyPr>
          <a:lstStyle/>
          <a:p>
            <a:pPr marL="0" indent="0">
              <a:buNone/>
            </a:pPr>
            <a:r>
              <a:rPr lang="pl-PL" b="1" dirty="0"/>
              <a:t>Rodzaje przedsięwzięć objętych </a:t>
            </a:r>
            <a:r>
              <a:rPr lang="pl-PL" b="1" dirty="0" smtClean="0"/>
              <a:t>dofinansowaniem</a:t>
            </a:r>
          </a:p>
          <a:p>
            <a:pPr marL="0" indent="0">
              <a:buNone/>
            </a:pPr>
            <a:endParaRPr lang="pl-PL" dirty="0"/>
          </a:p>
          <a:p>
            <a:pPr lvl="1"/>
            <a:r>
              <a:rPr lang="pl-PL" sz="2100" dirty="0" smtClean="0"/>
              <a:t> </a:t>
            </a:r>
            <a:r>
              <a:rPr lang="pl-PL" sz="2300" dirty="0" smtClean="0"/>
              <a:t>Demontaż </a:t>
            </a:r>
            <a:r>
              <a:rPr lang="pl-PL" sz="2300" dirty="0"/>
              <a:t>starych źródeł ciepła na paliwa stałe oraz zakup i </a:t>
            </a:r>
            <a:r>
              <a:rPr lang="pl-PL" sz="2300" dirty="0" smtClean="0"/>
              <a:t>	montaż </a:t>
            </a:r>
            <a:r>
              <a:rPr lang="pl-PL" sz="2300" dirty="0"/>
              <a:t>nowych źródeł ciepła.</a:t>
            </a:r>
          </a:p>
          <a:p>
            <a:pPr lvl="1"/>
            <a:r>
              <a:rPr lang="pl-PL" sz="2300" dirty="0" smtClean="0"/>
              <a:t> Docieplenie przegród </a:t>
            </a:r>
            <a:r>
              <a:rPr lang="pl-PL" sz="2300" dirty="0"/>
              <a:t>budowlanych.</a:t>
            </a:r>
          </a:p>
          <a:p>
            <a:pPr lvl="1"/>
            <a:r>
              <a:rPr lang="pl-PL" sz="2300" dirty="0" smtClean="0"/>
              <a:t> Wymiana </a:t>
            </a:r>
            <a:r>
              <a:rPr lang="pl-PL" sz="2300" dirty="0"/>
              <a:t>stolarki okiennej i drzwiowej.</a:t>
            </a:r>
          </a:p>
          <a:p>
            <a:pPr lvl="1"/>
            <a:r>
              <a:rPr lang="pl-PL" sz="2300" dirty="0" smtClean="0"/>
              <a:t> Instalacja </a:t>
            </a:r>
            <a:r>
              <a:rPr lang="pl-PL" sz="2300" dirty="0"/>
              <a:t>odnawialnych źródeł energii (kolektorów słonecznych i </a:t>
            </a:r>
            <a:r>
              <a:rPr lang="pl-PL" sz="2300" dirty="0" smtClean="0"/>
              <a:t>	instalacji </a:t>
            </a:r>
            <a:r>
              <a:rPr lang="pl-PL" sz="2300" dirty="0"/>
              <a:t>fotowoltaicznej).</a:t>
            </a:r>
          </a:p>
          <a:p>
            <a:pPr lvl="1"/>
            <a:r>
              <a:rPr lang="pl-PL" sz="2300" dirty="0" smtClean="0"/>
              <a:t> Montaż </a:t>
            </a:r>
            <a:r>
              <a:rPr lang="pl-PL" sz="2300" dirty="0"/>
              <a:t>wentylacji mechanicznej z odzyskiem ciepła</a:t>
            </a:r>
            <a:r>
              <a:rPr lang="pl-PL" sz="2300" dirty="0" smtClean="0"/>
              <a:t>.</a:t>
            </a:r>
          </a:p>
          <a:p>
            <a:pPr marL="342900" lvl="1" indent="0">
              <a:buNone/>
            </a:pPr>
            <a:endParaRPr lang="pl-PL" sz="2300" dirty="0" smtClean="0"/>
          </a:p>
          <a:p>
            <a:pPr marL="342900" lvl="1" indent="0">
              <a:buNone/>
            </a:pPr>
            <a:r>
              <a:rPr lang="pl-PL" sz="2400" b="1" dirty="0" smtClean="0"/>
              <a:t>Zmiana: </a:t>
            </a:r>
          </a:p>
          <a:p>
            <a:pPr marL="342900" lvl="1" indent="0">
              <a:buNone/>
            </a:pPr>
            <a:r>
              <a:rPr lang="pl-PL" sz="2400" b="1" i="1" dirty="0" smtClean="0">
                <a:solidFill>
                  <a:srgbClr val="FF0000"/>
                </a:solidFill>
              </a:rPr>
              <a:t>od </a:t>
            </a:r>
            <a:r>
              <a:rPr lang="pl-PL" sz="2400" b="1" i="1" dirty="0">
                <a:solidFill>
                  <a:srgbClr val="FF0000"/>
                </a:solidFill>
              </a:rPr>
              <a:t>1 stycznia 2020 roku zgodnie z ust. 6.7 pkt 6) Programu Priorytetowego Czyste Powietrze, koszty zakupu i montażu źródła ciepła, przyłącza cieplnego, gazowego lub elektroenergetycznego </a:t>
            </a:r>
            <a:r>
              <a:rPr lang="pl-PL" sz="2400" b="1" i="1" u="sng" dirty="0">
                <a:solidFill>
                  <a:srgbClr val="FF0000"/>
                </a:solidFill>
              </a:rPr>
              <a:t>w budynkach nowobudowanych nie są kwalifikowane</a:t>
            </a:r>
            <a:r>
              <a:rPr lang="pl-PL" sz="2400" b="1" i="1" dirty="0">
                <a:solidFill>
                  <a:srgbClr val="FF0000"/>
                </a:solidFill>
              </a:rPr>
              <a:t>.</a:t>
            </a:r>
            <a:endParaRPr lang="pl-PL" sz="2100" i="1" dirty="0">
              <a:solidFill>
                <a:srgbClr val="FF0000"/>
              </a:solidFill>
            </a:endParaRPr>
          </a:p>
          <a:p>
            <a:endParaRPr lang="pl-PL" dirty="0"/>
          </a:p>
        </p:txBody>
      </p:sp>
    </p:spTree>
    <p:extLst>
      <p:ext uri="{BB962C8B-B14F-4D97-AF65-F5344CB8AC3E}">
        <p14:creationId xmlns:p14="http://schemas.microsoft.com/office/powerpoint/2010/main" val="28539163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lstStyle/>
          <a:p>
            <a:endParaRPr lang="pl-PL"/>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2656"/>
            <a:ext cx="8964488" cy="6336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956900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536" y="188640"/>
            <a:ext cx="8568952" cy="65527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033269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dirty="0"/>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528" y="188640"/>
            <a:ext cx="8640959" cy="6408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958591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lstStyle/>
          <a:p>
            <a:endParaRPr lang="pl-PL"/>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1" y="188640"/>
            <a:ext cx="8784977" cy="6369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266231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smtClean="0"/>
              <a:t>Agenda</a:t>
            </a:r>
            <a:endParaRPr lang="pl-PL" b="1" dirty="0"/>
          </a:p>
        </p:txBody>
      </p:sp>
      <p:sp>
        <p:nvSpPr>
          <p:cNvPr id="3" name="Symbol zastępczy zawartości 2"/>
          <p:cNvSpPr>
            <a:spLocks noGrp="1"/>
          </p:cNvSpPr>
          <p:nvPr>
            <p:ph idx="1"/>
          </p:nvPr>
        </p:nvSpPr>
        <p:spPr/>
        <p:txBody>
          <a:bodyPr>
            <a:normAutofit fontScale="77500" lnSpcReduction="20000"/>
          </a:bodyPr>
          <a:lstStyle/>
          <a:p>
            <a:pPr marL="0" indent="0">
              <a:buNone/>
            </a:pPr>
            <a:endParaRPr lang="pl-PL" sz="2400" dirty="0"/>
          </a:p>
          <a:p>
            <a:pPr marL="800100" lvl="1" indent="-457200">
              <a:buAutoNum type="arabicPeriod"/>
            </a:pPr>
            <a:r>
              <a:rPr lang="pl-PL" sz="2000" dirty="0" smtClean="0"/>
              <a:t>Dotacja </a:t>
            </a:r>
            <a:r>
              <a:rPr lang="pl-PL" sz="2000" dirty="0"/>
              <a:t>z Urzędu Miejskiego w </a:t>
            </a:r>
            <a:r>
              <a:rPr lang="pl-PL" sz="2000" dirty="0" smtClean="0"/>
              <a:t>Gliwicach</a:t>
            </a:r>
          </a:p>
          <a:p>
            <a:pPr lvl="2"/>
            <a:r>
              <a:rPr lang="pl-PL" sz="1700" b="1" dirty="0" smtClean="0"/>
              <a:t>Dotacja </a:t>
            </a:r>
            <a:r>
              <a:rPr lang="pl-PL" sz="1700" b="1" dirty="0"/>
              <a:t>celowa do instalacji odnawialnych źródeł energii (OZE</a:t>
            </a:r>
            <a:r>
              <a:rPr lang="pl-PL" sz="1700" b="1" dirty="0" smtClean="0"/>
              <a:t>)</a:t>
            </a:r>
            <a:endParaRPr lang="pl-PL" sz="2000" dirty="0" smtClean="0"/>
          </a:p>
          <a:p>
            <a:pPr marL="342900" lvl="1" indent="0">
              <a:buNone/>
            </a:pPr>
            <a:r>
              <a:rPr lang="pl-PL" sz="2000" dirty="0" smtClean="0"/>
              <a:t>	</a:t>
            </a:r>
            <a:r>
              <a:rPr lang="pl-PL" sz="2000" dirty="0" smtClean="0">
                <a:hlinkClick r:id="rId2"/>
              </a:rPr>
              <a:t>https</a:t>
            </a:r>
            <a:r>
              <a:rPr lang="pl-PL" sz="2000" dirty="0">
                <a:hlinkClick r:id="rId2"/>
              </a:rPr>
              <a:t>://</a:t>
            </a:r>
            <a:r>
              <a:rPr lang="pl-PL" sz="2000" dirty="0" smtClean="0">
                <a:hlinkClick r:id="rId2"/>
              </a:rPr>
              <a:t>bip.gliwice.eu/strona=50,105,14</a:t>
            </a:r>
            <a:endParaRPr lang="pl-PL" sz="2000" dirty="0" smtClean="0"/>
          </a:p>
          <a:p>
            <a:pPr lvl="2"/>
            <a:endParaRPr lang="pl-PL" sz="1700" b="1" dirty="0" smtClean="0"/>
          </a:p>
          <a:p>
            <a:pPr lvl="2"/>
            <a:r>
              <a:rPr lang="pl-PL" sz="1700" b="1" dirty="0" smtClean="0"/>
              <a:t>Dotacja </a:t>
            </a:r>
            <a:r>
              <a:rPr lang="pl-PL" sz="1700" b="1" dirty="0"/>
              <a:t>celowa do zmiany systemu ogrzewania</a:t>
            </a:r>
          </a:p>
          <a:p>
            <a:pPr marL="342900" lvl="1" indent="0">
              <a:buNone/>
            </a:pPr>
            <a:r>
              <a:rPr lang="pl-PL" sz="2000" dirty="0"/>
              <a:t>	</a:t>
            </a:r>
            <a:r>
              <a:rPr lang="pl-PL" sz="2000" dirty="0">
                <a:hlinkClick r:id="rId3"/>
              </a:rPr>
              <a:t>https://</a:t>
            </a:r>
            <a:r>
              <a:rPr lang="pl-PL" sz="2000" dirty="0" smtClean="0">
                <a:hlinkClick r:id="rId3"/>
              </a:rPr>
              <a:t>bip.gliwice.eu/strona=50,104,14</a:t>
            </a:r>
            <a:endParaRPr lang="pl-PL" sz="2000" dirty="0" smtClean="0"/>
          </a:p>
          <a:p>
            <a:pPr marL="342900" lvl="1" indent="0">
              <a:buNone/>
            </a:pPr>
            <a:endParaRPr lang="pl-PL" sz="2000" dirty="0" smtClean="0"/>
          </a:p>
          <a:p>
            <a:pPr marL="342900" lvl="1" indent="0">
              <a:buNone/>
            </a:pPr>
            <a:r>
              <a:rPr lang="pl-PL" sz="2000" dirty="0" smtClean="0"/>
              <a:t>2</a:t>
            </a:r>
            <a:r>
              <a:rPr lang="pl-PL" sz="2000" dirty="0"/>
              <a:t>. Program "Czyste powietrze" </a:t>
            </a:r>
            <a:endParaRPr lang="pl-PL" sz="2000" dirty="0" smtClean="0"/>
          </a:p>
          <a:p>
            <a:pPr marL="342900" lvl="1" indent="0">
              <a:buNone/>
            </a:pPr>
            <a:r>
              <a:rPr lang="pl-PL" sz="2000" dirty="0"/>
              <a:t>	</a:t>
            </a:r>
            <a:r>
              <a:rPr lang="pl-PL" sz="2000" dirty="0">
                <a:hlinkClick r:id="rId4"/>
              </a:rPr>
              <a:t>https://</a:t>
            </a:r>
            <a:r>
              <a:rPr lang="pl-PL" sz="2000" dirty="0" smtClean="0">
                <a:hlinkClick r:id="rId4"/>
              </a:rPr>
              <a:t>www.wfosigw.katowice.pl/program-czyste-powietrze.html</a:t>
            </a:r>
            <a:endParaRPr lang="pl-PL" sz="2000" dirty="0" smtClean="0"/>
          </a:p>
          <a:p>
            <a:pPr marL="342900" lvl="1" indent="0">
              <a:buNone/>
            </a:pPr>
            <a:endParaRPr lang="pl-PL" sz="2000" dirty="0"/>
          </a:p>
          <a:p>
            <a:pPr marL="342900" lvl="1" indent="0">
              <a:buNone/>
            </a:pPr>
            <a:r>
              <a:rPr lang="pl-PL" sz="2000" dirty="0" smtClean="0"/>
              <a:t>3</a:t>
            </a:r>
            <a:r>
              <a:rPr lang="pl-PL" sz="2000" dirty="0"/>
              <a:t>. Ulga </a:t>
            </a:r>
            <a:r>
              <a:rPr lang="pl-PL" sz="2000" dirty="0" smtClean="0"/>
              <a:t>termomodernizacyjna</a:t>
            </a:r>
          </a:p>
          <a:p>
            <a:pPr marL="685800" lvl="2" indent="0">
              <a:buNone/>
            </a:pPr>
            <a:r>
              <a:rPr lang="pl-PL" sz="1700" dirty="0" smtClean="0">
                <a:hlinkClick r:id="rId5"/>
              </a:rPr>
              <a:t>https</a:t>
            </a:r>
            <a:r>
              <a:rPr lang="pl-PL" sz="1700" dirty="0">
                <a:hlinkClick r:id="rId5"/>
              </a:rPr>
              <a:t>://</a:t>
            </a:r>
            <a:r>
              <a:rPr lang="pl-PL" sz="1700" dirty="0" smtClean="0">
                <a:hlinkClick r:id="rId5"/>
              </a:rPr>
              <a:t>www.podatki.gov.pl/pit/ulgi-odliczenia-i-zwolnienia/ulga-termomodernizacyjna/</a:t>
            </a:r>
            <a:endParaRPr lang="pl-PL" sz="1700" dirty="0" smtClean="0"/>
          </a:p>
          <a:p>
            <a:pPr marL="342900" lvl="1" indent="0">
              <a:buNone/>
            </a:pPr>
            <a:endParaRPr lang="pl-PL" sz="2000" dirty="0"/>
          </a:p>
          <a:p>
            <a:pPr marL="342900" lvl="1" indent="0">
              <a:buNone/>
            </a:pPr>
            <a:r>
              <a:rPr lang="pl-PL" sz="2000" dirty="0"/>
              <a:t>4. Program "Mój </a:t>
            </a:r>
            <a:r>
              <a:rPr lang="pl-PL" sz="2000" dirty="0" smtClean="0"/>
              <a:t>prąd”</a:t>
            </a:r>
          </a:p>
          <a:p>
            <a:pPr marL="342900" lvl="1" indent="0">
              <a:buNone/>
            </a:pPr>
            <a:r>
              <a:rPr lang="pl-PL" sz="2000" dirty="0"/>
              <a:t>	</a:t>
            </a:r>
            <a:r>
              <a:rPr lang="pl-PL" sz="2000" dirty="0">
                <a:hlinkClick r:id="rId6"/>
              </a:rPr>
              <a:t>https://mojprad.gov.pl</a:t>
            </a:r>
            <a:r>
              <a:rPr lang="pl-PL" sz="2000" dirty="0" smtClean="0">
                <a:hlinkClick r:id="rId6"/>
              </a:rPr>
              <a:t>/</a:t>
            </a:r>
            <a:endParaRPr lang="pl-PL" sz="2000" dirty="0" smtClean="0"/>
          </a:p>
          <a:p>
            <a:pPr marL="342900" lvl="1" indent="0">
              <a:buNone/>
            </a:pPr>
            <a:endParaRPr lang="pl-PL" sz="2000" dirty="0" smtClean="0"/>
          </a:p>
          <a:p>
            <a:pPr marL="0" indent="0">
              <a:buNone/>
            </a:pPr>
            <a:r>
              <a:rPr lang="pl-PL" sz="2400" dirty="0"/>
              <a:t/>
            </a:r>
            <a:br>
              <a:rPr lang="pl-PL" sz="2400" dirty="0"/>
            </a:br>
            <a:endParaRPr lang="pl-PL" sz="2400" dirty="0"/>
          </a:p>
          <a:p>
            <a:endParaRPr lang="pl-PL" dirty="0"/>
          </a:p>
        </p:txBody>
      </p:sp>
    </p:spTree>
    <p:extLst>
      <p:ext uri="{BB962C8B-B14F-4D97-AF65-F5344CB8AC3E}">
        <p14:creationId xmlns:p14="http://schemas.microsoft.com/office/powerpoint/2010/main" val="14561741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536" y="116632"/>
            <a:ext cx="8568952" cy="60603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75309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b="1" dirty="0" smtClean="0"/>
              <a:t>2. Program </a:t>
            </a:r>
            <a:r>
              <a:rPr lang="pl-PL" b="1" dirty="0"/>
              <a:t>"Czyste powietrze"</a:t>
            </a:r>
          </a:p>
        </p:txBody>
      </p:sp>
      <p:sp>
        <p:nvSpPr>
          <p:cNvPr id="3" name="Symbol zastępczy zawartości 2"/>
          <p:cNvSpPr>
            <a:spLocks noGrp="1"/>
          </p:cNvSpPr>
          <p:nvPr>
            <p:ph idx="1"/>
          </p:nvPr>
        </p:nvSpPr>
        <p:spPr>
          <a:xfrm>
            <a:off x="628650" y="1268760"/>
            <a:ext cx="7886700" cy="4908203"/>
          </a:xfrm>
        </p:spPr>
        <p:txBody>
          <a:bodyPr>
            <a:normAutofit/>
          </a:bodyPr>
          <a:lstStyle/>
          <a:p>
            <a:pPr marL="0" indent="0">
              <a:buNone/>
            </a:pPr>
            <a:endParaRPr lang="pl-PL" b="1" dirty="0" smtClean="0"/>
          </a:p>
          <a:p>
            <a:pPr marL="0" indent="0">
              <a:buNone/>
            </a:pPr>
            <a:r>
              <a:rPr lang="pl-PL" b="1" dirty="0" smtClean="0"/>
              <a:t>Okres </a:t>
            </a:r>
            <a:r>
              <a:rPr lang="pl-PL" b="1" dirty="0"/>
              <a:t>realizacji przedsięwzięcia: </a:t>
            </a:r>
            <a:endParaRPr lang="pl-PL" b="1" dirty="0" smtClean="0"/>
          </a:p>
          <a:p>
            <a:r>
              <a:rPr lang="pl-PL" dirty="0" smtClean="0"/>
              <a:t>do </a:t>
            </a:r>
            <a:r>
              <a:rPr lang="pl-PL" dirty="0"/>
              <a:t>24 miesięcy od daty zawarcia umowy o dofinansowanie, lecz nie później, niż do 30.06.2029 </a:t>
            </a:r>
            <a:r>
              <a:rPr lang="pl-PL" dirty="0" smtClean="0"/>
              <a:t>r</a:t>
            </a:r>
          </a:p>
          <a:p>
            <a:pPr marL="0" indent="0">
              <a:buNone/>
            </a:pPr>
            <a:endParaRPr lang="pl-PL" dirty="0" smtClean="0"/>
          </a:p>
          <a:p>
            <a:pPr marL="342900" lvl="1" indent="0">
              <a:buNone/>
            </a:pPr>
            <a:r>
              <a:rPr lang="pl-PL" dirty="0"/>
              <a:t>Dla wniosków składanych od 01.07.2019 r. – koszty mogą być poniesione jedynie po dniu złożenia wniosku, za wyjątkiem dokumentacji projektowej i audytów, które mogą być wykonane wcześniej</a:t>
            </a:r>
            <a:r>
              <a:rPr lang="pl-PL" dirty="0" smtClean="0"/>
              <a:t>.</a:t>
            </a:r>
          </a:p>
          <a:p>
            <a:pPr marL="342900" lvl="1" indent="0">
              <a:buNone/>
            </a:pPr>
            <a:endParaRPr lang="pl-PL" dirty="0" smtClean="0"/>
          </a:p>
          <a:p>
            <a:pPr marL="342900" lvl="1" indent="0">
              <a:buNone/>
            </a:pPr>
            <a:r>
              <a:rPr lang="pl-PL" dirty="0" smtClean="0"/>
              <a:t>Program </a:t>
            </a:r>
            <a:r>
              <a:rPr lang="pl-PL" dirty="0"/>
              <a:t>realizowany będzie do roku 2029, jednak nabór wniosków odbywać się będzie w trybie ciągłym </a:t>
            </a:r>
            <a:r>
              <a:rPr lang="pl-PL" b="1" dirty="0"/>
              <a:t>do 30 czerwca 2027 roku</a:t>
            </a:r>
            <a:r>
              <a:rPr lang="pl-PL" dirty="0"/>
              <a:t>. </a:t>
            </a:r>
            <a:r>
              <a:rPr lang="pl-PL" dirty="0" smtClean="0"/>
              <a:t>Po</a:t>
            </a:r>
            <a:r>
              <a:rPr lang="pl-PL" dirty="0"/>
              <a:t> tej dacie, do 31 grudnia 2027 roku podpisywane będą umowy o dofinansowanie, a następnie będzie już wyłącznie okres realizacji przedsięwzięć i ich rozliczenia</a:t>
            </a:r>
            <a:r>
              <a:rPr lang="pl-PL" dirty="0" smtClean="0"/>
              <a:t>.</a:t>
            </a:r>
          </a:p>
        </p:txBody>
      </p:sp>
    </p:spTree>
    <p:extLst>
      <p:ext uri="{BB962C8B-B14F-4D97-AF65-F5344CB8AC3E}">
        <p14:creationId xmlns:p14="http://schemas.microsoft.com/office/powerpoint/2010/main" val="13831379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b="1" dirty="0" smtClean="0"/>
              <a:t>3. Program </a:t>
            </a:r>
            <a:r>
              <a:rPr lang="pl-PL" b="1" dirty="0"/>
              <a:t>"Czyste powietrze"</a:t>
            </a:r>
          </a:p>
        </p:txBody>
      </p:sp>
      <p:sp>
        <p:nvSpPr>
          <p:cNvPr id="3" name="Symbol zastępczy zawartości 2"/>
          <p:cNvSpPr>
            <a:spLocks noGrp="1"/>
          </p:cNvSpPr>
          <p:nvPr>
            <p:ph idx="1"/>
          </p:nvPr>
        </p:nvSpPr>
        <p:spPr>
          <a:xfrm>
            <a:off x="628650" y="1412776"/>
            <a:ext cx="7886700" cy="4764187"/>
          </a:xfrm>
        </p:spPr>
        <p:txBody>
          <a:bodyPr>
            <a:normAutofit fontScale="92500"/>
          </a:bodyPr>
          <a:lstStyle/>
          <a:p>
            <a:pPr marL="0" indent="0">
              <a:buNone/>
            </a:pPr>
            <a:endParaRPr lang="pl-PL" b="1" dirty="0" smtClean="0"/>
          </a:p>
          <a:p>
            <a:pPr marL="0" indent="0">
              <a:buNone/>
            </a:pPr>
            <a:r>
              <a:rPr lang="pl-PL" b="1" dirty="0" smtClean="0"/>
              <a:t>Forma złożenia:</a:t>
            </a:r>
          </a:p>
          <a:p>
            <a:pPr marL="0" indent="0">
              <a:buNone/>
            </a:pPr>
            <a:endParaRPr lang="pl-PL" b="1" dirty="0" smtClean="0"/>
          </a:p>
          <a:p>
            <a:pPr marL="0" indent="0">
              <a:buNone/>
            </a:pPr>
            <a:endParaRPr lang="pl-PL" dirty="0" smtClean="0"/>
          </a:p>
          <a:p>
            <a:pPr>
              <a:buFont typeface="Wingdings" panose="05000000000000000000" pitchFamily="2" charset="2"/>
              <a:buChar char="Ø"/>
            </a:pPr>
            <a:r>
              <a:rPr lang="pl-PL" b="1" dirty="0" smtClean="0"/>
              <a:t> Portal </a:t>
            </a:r>
            <a:r>
              <a:rPr lang="pl-PL" b="1" dirty="0"/>
              <a:t>Beneficjenta </a:t>
            </a:r>
            <a:r>
              <a:rPr lang="pl-PL" dirty="0" smtClean="0"/>
              <a:t>– </a:t>
            </a:r>
            <a:r>
              <a:rPr lang="pl-PL" dirty="0"/>
              <a:t>wówczas dodatkowo wymagane jest wydrukowanie w wersji papierowej przesłanego formularza, podpisanie i dostarczenie lub przesłanie z wymaganymi załącznikami do biura lub oddziału właściwego </a:t>
            </a:r>
            <a:r>
              <a:rPr lang="pl-PL" dirty="0" err="1"/>
              <a:t>wfośigw</a:t>
            </a:r>
            <a:r>
              <a:rPr lang="pl-PL" dirty="0" smtClean="0"/>
              <a:t>;</a:t>
            </a:r>
            <a:endParaRPr lang="pl-PL" dirty="0"/>
          </a:p>
          <a:p>
            <a:pPr>
              <a:buFont typeface="Wingdings" panose="05000000000000000000" pitchFamily="2" charset="2"/>
              <a:buChar char="Ø"/>
            </a:pPr>
            <a:r>
              <a:rPr lang="pl-PL" dirty="0" smtClean="0"/>
              <a:t> </a:t>
            </a:r>
            <a:r>
              <a:rPr lang="pl-PL" b="1" dirty="0" smtClean="0"/>
              <a:t>Skrzynkę </a:t>
            </a:r>
            <a:r>
              <a:rPr lang="pl-PL" b="1" dirty="0" err="1"/>
              <a:t>ePUAP</a:t>
            </a:r>
            <a:r>
              <a:rPr lang="pl-PL" dirty="0"/>
              <a:t>, po podpisaniu certyfikatem kwalifikowanym lub profilem zaufanym – wtedy wysyłka wniosku następuje wyłącznie elektronicznie, a wersja papierowa nie jest wymagana. Należy jednak pamiętać o załączeniu w postaci elektronicznej wszystkich wymaganych załączników do wniosku</a:t>
            </a:r>
            <a:r>
              <a:rPr lang="pl-PL" dirty="0" smtClean="0"/>
              <a:t>.</a:t>
            </a:r>
          </a:p>
          <a:p>
            <a:pPr>
              <a:buFont typeface="Wingdings" panose="05000000000000000000" pitchFamily="2" charset="2"/>
              <a:buChar char="Ø"/>
            </a:pPr>
            <a:r>
              <a:rPr lang="pl-PL" dirty="0" smtClean="0"/>
              <a:t> W</a:t>
            </a:r>
            <a:r>
              <a:rPr lang="pl-PL" dirty="0"/>
              <a:t> przypadku braku możliwości użycia wersji elektronicznej formularza wniosku, dopuszcza się jego wypełnienie w wersji papierowej.</a:t>
            </a:r>
          </a:p>
          <a:p>
            <a:pPr marL="0" indent="0">
              <a:buNone/>
            </a:pPr>
            <a:endParaRPr lang="pl-PL" dirty="0" smtClean="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1916832"/>
            <a:ext cx="4212134" cy="7560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01761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b="1" dirty="0" smtClean="0"/>
              <a:t>2. Program </a:t>
            </a:r>
            <a:r>
              <a:rPr lang="pl-PL" b="1" dirty="0"/>
              <a:t>"Czyste powietrze</a:t>
            </a:r>
            <a:r>
              <a:rPr lang="pl-PL" dirty="0"/>
              <a:t>"</a:t>
            </a:r>
          </a:p>
        </p:txBody>
      </p:sp>
      <p:sp>
        <p:nvSpPr>
          <p:cNvPr id="3" name="Symbol zastępczy zawartości 2"/>
          <p:cNvSpPr>
            <a:spLocks noGrp="1"/>
          </p:cNvSpPr>
          <p:nvPr>
            <p:ph idx="1"/>
          </p:nvPr>
        </p:nvSpPr>
        <p:spPr>
          <a:xfrm>
            <a:off x="628650" y="1412776"/>
            <a:ext cx="7886700" cy="4764187"/>
          </a:xfrm>
        </p:spPr>
        <p:txBody>
          <a:bodyPr>
            <a:normAutofit/>
          </a:bodyPr>
          <a:lstStyle/>
          <a:p>
            <a:pPr marL="0" indent="0">
              <a:buNone/>
            </a:pPr>
            <a:endParaRPr lang="pl-PL" dirty="0" smtClean="0"/>
          </a:p>
          <a:p>
            <a:pPr marL="0" indent="0">
              <a:buNone/>
            </a:pPr>
            <a:r>
              <a:rPr lang="pl-PL" b="1" dirty="0" smtClean="0"/>
              <a:t>Miejsce złożenia:</a:t>
            </a:r>
          </a:p>
          <a:p>
            <a:pPr marL="0" indent="0">
              <a:buNone/>
            </a:pPr>
            <a:endParaRPr lang="pl-PL" dirty="0" smtClean="0"/>
          </a:p>
          <a:p>
            <a:pPr marL="0" indent="0">
              <a:buNone/>
            </a:pPr>
            <a:r>
              <a:rPr lang="pl-PL" b="1" dirty="0"/>
              <a:t>Wojewódzkiego Funduszu Ochrony Środowiska i Gospodarki Wodnej w </a:t>
            </a:r>
            <a:r>
              <a:rPr lang="pl-PL" b="1" dirty="0" smtClean="0"/>
              <a:t>Katowicach</a:t>
            </a:r>
            <a:r>
              <a:rPr lang="pl-PL" dirty="0" smtClean="0"/>
              <a:t>, </a:t>
            </a:r>
            <a:r>
              <a:rPr lang="pl-PL" dirty="0"/>
              <a:t>ul. Wita Stwosza 2</a:t>
            </a:r>
            <a:endParaRPr lang="pl-PL" dirty="0" smtClean="0"/>
          </a:p>
          <a:p>
            <a:pPr marL="0" indent="0">
              <a:buNone/>
            </a:pPr>
            <a:endParaRPr lang="pl-PL" dirty="0" smtClean="0"/>
          </a:p>
          <a:p>
            <a:pPr marL="0" indent="0">
              <a:buNone/>
            </a:pPr>
            <a:r>
              <a:rPr lang="pl-PL" b="1" dirty="0" smtClean="0"/>
              <a:t>Infolinia </a:t>
            </a:r>
            <a:r>
              <a:rPr lang="pl-PL" b="1" dirty="0"/>
              <a:t>programu "Czyste powietrze": 32 60 32 252</a:t>
            </a:r>
          </a:p>
          <a:p>
            <a:pPr marL="0" indent="0">
              <a:buNone/>
            </a:pPr>
            <a:endParaRPr lang="pl-PL" dirty="0" smtClean="0"/>
          </a:p>
          <a:p>
            <a:pPr marL="0" indent="0" algn="just">
              <a:buNone/>
            </a:pPr>
            <a:r>
              <a:rPr lang="pl-PL" dirty="0"/>
              <a:t>Więcej informacji na stronie Narodowego Funduszu Ochrony Środowiska i Gospodarki Wodnej: </a:t>
            </a:r>
            <a:r>
              <a:rPr lang="pl-PL" dirty="0">
                <a:hlinkClick r:id="rId2"/>
              </a:rPr>
              <a:t>http://nfosigw.gov.pl/czyste-powietrze/aktualnosci/</a:t>
            </a:r>
            <a:r>
              <a:rPr lang="pl-PL" dirty="0"/>
              <a:t> </a:t>
            </a:r>
            <a:endParaRPr lang="pl-PL" dirty="0" smtClean="0"/>
          </a:p>
          <a:p>
            <a:pPr marL="0" indent="0">
              <a:buNone/>
            </a:pPr>
            <a:endParaRPr lang="pl-PL" dirty="0" smtClean="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6136" y="0"/>
            <a:ext cx="2736354" cy="1962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82152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b="1" dirty="0" smtClean="0"/>
              <a:t>3. Program </a:t>
            </a:r>
            <a:r>
              <a:rPr lang="pl-PL" b="1" dirty="0"/>
              <a:t>"Czyste </a:t>
            </a:r>
            <a:r>
              <a:rPr lang="pl-PL" b="1" dirty="0" smtClean="0"/>
              <a:t>powietrze„ </a:t>
            </a:r>
            <a:endParaRPr lang="pl-PL" b="1" dirty="0"/>
          </a:p>
        </p:txBody>
      </p:sp>
      <p:sp>
        <p:nvSpPr>
          <p:cNvPr id="3" name="Symbol zastępczy zawartości 2"/>
          <p:cNvSpPr>
            <a:spLocks noGrp="1"/>
          </p:cNvSpPr>
          <p:nvPr>
            <p:ph idx="1"/>
          </p:nvPr>
        </p:nvSpPr>
        <p:spPr/>
        <p:txBody>
          <a:bodyPr>
            <a:normAutofit/>
          </a:bodyPr>
          <a:lstStyle/>
          <a:p>
            <a:pPr marL="0" indent="0">
              <a:buNone/>
            </a:pPr>
            <a:endParaRPr lang="pl-PL" b="1" dirty="0" smtClean="0"/>
          </a:p>
          <a:p>
            <a:pPr marL="0" indent="0">
              <a:buNone/>
            </a:pPr>
            <a:r>
              <a:rPr lang="pl-PL" b="1" dirty="0" smtClean="0"/>
              <a:t>Które </a:t>
            </a:r>
            <a:r>
              <a:rPr lang="pl-PL" b="1" dirty="0"/>
              <a:t>osoby w gospodarstwie domowym </a:t>
            </a:r>
            <a:endParaRPr lang="pl-PL" b="1" dirty="0" smtClean="0"/>
          </a:p>
          <a:p>
            <a:pPr marL="0" indent="0">
              <a:buNone/>
            </a:pPr>
            <a:r>
              <a:rPr lang="pl-PL" b="1" dirty="0" smtClean="0"/>
              <a:t>uwzględnić </a:t>
            </a:r>
            <a:r>
              <a:rPr lang="pl-PL" b="1" dirty="0"/>
              <a:t>przy wyliczaniu dochodu na jednego członka rodziny</a:t>
            </a:r>
            <a:r>
              <a:rPr lang="pl-PL" b="1" dirty="0" smtClean="0"/>
              <a:t>?</a:t>
            </a:r>
          </a:p>
          <a:p>
            <a:pPr marL="0" indent="0">
              <a:buNone/>
            </a:pPr>
            <a:r>
              <a:rPr lang="pl-PL" i="1" dirty="0"/>
              <a:t>Przez gospodarstwo domowe rozumie się zespół osób zamieszkujących razem i wspólnie utrzymujących się. Nie ma znaczenia miejsce zameldowania danych osób, a to czy faktycznie osoby te wspólnie się utrzymują. </a:t>
            </a:r>
            <a:endParaRPr lang="pl-PL" i="1" dirty="0" smtClean="0"/>
          </a:p>
          <a:p>
            <a:pPr marL="0" indent="0">
              <a:buNone/>
            </a:pPr>
            <a:r>
              <a:rPr lang="pl-PL" i="1" dirty="0" smtClean="0"/>
              <a:t>Członkowie </a:t>
            </a:r>
            <a:r>
              <a:rPr lang="pl-PL" i="1" dirty="0"/>
              <a:t>rodzin mieszkających wspólnie, ale utrzymujących się oddzielnie, stanowią odrębne gospodarstwa domowe</a:t>
            </a:r>
            <a:r>
              <a:rPr lang="pl-PL" i="1" dirty="0" smtClean="0"/>
              <a:t>.</a:t>
            </a:r>
          </a:p>
          <a:p>
            <a:pPr marL="0" indent="0">
              <a:buNone/>
            </a:pPr>
            <a:endParaRPr lang="pl-PL" b="1" dirty="0" smtClean="0"/>
          </a:p>
          <a:p>
            <a:pPr marL="0" indent="0">
              <a:buNone/>
            </a:pPr>
            <a:r>
              <a:rPr lang="pl-PL" b="1" dirty="0" smtClean="0"/>
              <a:t>Czy </a:t>
            </a:r>
            <a:r>
              <a:rPr lang="pl-PL" b="1" dirty="0"/>
              <a:t>świadczenie wychowawcze 500+ należy wliczyć do dochodu</a:t>
            </a:r>
            <a:r>
              <a:rPr lang="pl-PL" b="1" dirty="0" smtClean="0"/>
              <a:t>?</a:t>
            </a:r>
          </a:p>
          <a:p>
            <a:pPr marL="0" indent="0">
              <a:buNone/>
            </a:pPr>
            <a:r>
              <a:rPr lang="pl-PL" i="1" dirty="0"/>
              <a:t>Nie</a:t>
            </a:r>
            <a:r>
              <a:rPr lang="pl-PL" i="1" dirty="0" smtClean="0"/>
              <a:t>.</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8100" y="260649"/>
            <a:ext cx="2457450" cy="2232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05999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b="1" dirty="0" smtClean="0"/>
              <a:t>2. Program </a:t>
            </a:r>
            <a:r>
              <a:rPr lang="pl-PL" b="1" dirty="0"/>
              <a:t>"Czyste powietrze"</a:t>
            </a:r>
          </a:p>
        </p:txBody>
      </p:sp>
      <p:sp>
        <p:nvSpPr>
          <p:cNvPr id="3" name="Symbol zastępczy zawartości 2"/>
          <p:cNvSpPr>
            <a:spLocks noGrp="1"/>
          </p:cNvSpPr>
          <p:nvPr>
            <p:ph idx="1"/>
          </p:nvPr>
        </p:nvSpPr>
        <p:spPr>
          <a:xfrm>
            <a:off x="628650" y="1484784"/>
            <a:ext cx="7886700" cy="4692179"/>
          </a:xfrm>
        </p:spPr>
        <p:txBody>
          <a:bodyPr>
            <a:normAutofit fontScale="77500" lnSpcReduction="20000"/>
          </a:bodyPr>
          <a:lstStyle/>
          <a:p>
            <a:pPr marL="0" indent="0">
              <a:buNone/>
            </a:pPr>
            <a:r>
              <a:rPr lang="pl-PL" sz="2300" b="1" dirty="0" smtClean="0"/>
              <a:t>Dofinansowania </a:t>
            </a:r>
            <a:r>
              <a:rPr lang="pl-PL" sz="2300" b="1" dirty="0"/>
              <a:t>zależy od dochodu czy przychodu? </a:t>
            </a:r>
            <a:endParaRPr lang="pl-PL" sz="2300" b="1" dirty="0" smtClean="0"/>
          </a:p>
          <a:p>
            <a:pPr marL="0" indent="0">
              <a:buNone/>
            </a:pPr>
            <a:r>
              <a:rPr lang="pl-PL" sz="2300" i="1" dirty="0"/>
              <a:t>Intensywność dofinansowania jest określona na podstawie średniego miesięcznego dochodu na osobę w gospodarstwie domowym wnioskodawcy.</a:t>
            </a:r>
          </a:p>
          <a:p>
            <a:pPr marL="0" indent="0">
              <a:buNone/>
            </a:pPr>
            <a:endParaRPr lang="pl-PL" sz="2300" i="1" dirty="0"/>
          </a:p>
          <a:p>
            <a:pPr marL="0" indent="0">
              <a:buNone/>
            </a:pPr>
            <a:r>
              <a:rPr lang="pl-PL" sz="2300" i="1" dirty="0"/>
              <a:t>Podstawowym dochodem są w Programie przychody opodatkowane podatkiem dochodowym od osób fizycznych, pomniejszone o koszty uzyskania przychodu, należny podatek dochodowy od osób fizycznych, składki na ubezpieczenia społeczne niezaliczone do kosztów uzyskania przychodu oraz składki na ubezpieczenia zdrowotne</a:t>
            </a:r>
            <a:r>
              <a:rPr lang="pl-PL" sz="2300" i="1" dirty="0" smtClean="0"/>
              <a:t>.</a:t>
            </a:r>
            <a:endParaRPr lang="pl-PL" sz="2300" i="1" dirty="0"/>
          </a:p>
          <a:p>
            <a:pPr marL="0" indent="0">
              <a:buNone/>
            </a:pPr>
            <a:r>
              <a:rPr lang="pl-PL" sz="2300" i="1" dirty="0"/>
              <a:t>Dla wniosków składanych</a:t>
            </a:r>
            <a:r>
              <a:rPr lang="pl-PL" sz="2300" i="1" dirty="0" smtClean="0"/>
              <a:t>:</a:t>
            </a:r>
            <a:endParaRPr lang="pl-PL" sz="2300" i="1" dirty="0"/>
          </a:p>
          <a:p>
            <a:pPr marL="0" indent="0">
              <a:buNone/>
            </a:pPr>
            <a:r>
              <a:rPr lang="pl-PL" sz="2300" i="1" dirty="0"/>
              <a:t>    Do 30 kwietnia danego roku, należy przedłożyć deklarację podatkową (z uwzględnieniem korekt, jeśli dotyczy) lub zaświadczenie o uzyskanym dochodzie wystawione przez urząd skarbowy, za przedostatni rok podatkowy, licząc od daty złożenia wniosku,</a:t>
            </a:r>
          </a:p>
          <a:p>
            <a:pPr marL="0" indent="0">
              <a:buNone/>
            </a:pPr>
            <a:r>
              <a:rPr lang="pl-PL" sz="2300" i="1" dirty="0"/>
              <a:t>    Od 1 maja danego roku należy przedłożyć deklarację podatkową (z uwzględnieniem korekt, jeśli dotyczy) lub zaświadczenie o uzyskanym dochodzie wystawione przez urząd skarbowy, za ostatni rok podatkowy, licząc od daty złożenia wniosku.</a:t>
            </a:r>
          </a:p>
          <a:p>
            <a:pPr marL="0" indent="0">
              <a:buNone/>
            </a:pPr>
            <a:endParaRPr lang="pl-PL" dirty="0"/>
          </a:p>
        </p:txBody>
      </p:sp>
    </p:spTree>
    <p:extLst>
      <p:ext uri="{BB962C8B-B14F-4D97-AF65-F5344CB8AC3E}">
        <p14:creationId xmlns:p14="http://schemas.microsoft.com/office/powerpoint/2010/main" val="16057247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smtClean="0"/>
              <a:t>2. Program </a:t>
            </a:r>
            <a:r>
              <a:rPr lang="pl-PL" dirty="0"/>
              <a:t>"Czyste powietrze"</a:t>
            </a:r>
          </a:p>
        </p:txBody>
      </p:sp>
      <p:sp>
        <p:nvSpPr>
          <p:cNvPr id="3" name="Symbol zastępczy zawartości 2"/>
          <p:cNvSpPr>
            <a:spLocks noGrp="1"/>
          </p:cNvSpPr>
          <p:nvPr>
            <p:ph idx="1"/>
          </p:nvPr>
        </p:nvSpPr>
        <p:spPr>
          <a:xfrm>
            <a:off x="628650" y="1412776"/>
            <a:ext cx="7886700" cy="4764187"/>
          </a:xfrm>
        </p:spPr>
        <p:txBody>
          <a:bodyPr>
            <a:normAutofit lnSpcReduction="10000"/>
          </a:bodyPr>
          <a:lstStyle/>
          <a:p>
            <a:pPr marL="0" indent="0">
              <a:buNone/>
            </a:pPr>
            <a:r>
              <a:rPr lang="pl-PL" b="1" dirty="0"/>
              <a:t>Czy w ramach Programu „Czyste Powietrze” mogę sfinansować zakup i montaż kotła na paliwo stałe V klasy?</a:t>
            </a:r>
            <a:endParaRPr lang="pl-PL" dirty="0"/>
          </a:p>
          <a:p>
            <a:pPr marL="342900" lvl="1" indent="0">
              <a:buNone/>
            </a:pPr>
            <a:r>
              <a:rPr lang="pl-PL" i="1" dirty="0"/>
              <a:t>Nie. W ramach programu można sfinansować zakup kotła na biomasę (np. opalany </a:t>
            </a:r>
            <a:r>
              <a:rPr lang="pl-PL" i="1" dirty="0" err="1"/>
              <a:t>pelletem</a:t>
            </a:r>
            <a:r>
              <a:rPr lang="pl-PL" i="1" dirty="0"/>
              <a:t>) lub na węgiel (np. opalany </a:t>
            </a:r>
            <a:r>
              <a:rPr lang="pl-PL" i="1" dirty="0" err="1"/>
              <a:t>ekogroszkiem</a:t>
            </a:r>
            <a:r>
              <a:rPr lang="pl-PL" i="1" dirty="0"/>
              <a:t>), spełniający wymogi dotyczące Programu dla kotłów na paliwa stałe dotyczące </a:t>
            </a:r>
            <a:r>
              <a:rPr lang="pl-PL" i="1" dirty="0" err="1"/>
              <a:t>ekoprojektu</a:t>
            </a:r>
            <a:r>
              <a:rPr lang="pl-PL" i="1" dirty="0"/>
              <a:t>.</a:t>
            </a:r>
          </a:p>
          <a:p>
            <a:pPr marL="0" indent="0">
              <a:buNone/>
            </a:pPr>
            <a:r>
              <a:rPr lang="pl-PL" b="1" dirty="0"/>
              <a:t>Gdy w budynku mieszkalnym znajdują się dwa źródła ciepła na paliwa stałe (np. kocioł i kominek), czy istnieje obowiązek usunięcia trwałego obu źródeł czy tylko ten jeden wymieniany piec?</a:t>
            </a:r>
            <a:endParaRPr lang="pl-PL" dirty="0"/>
          </a:p>
          <a:p>
            <a:pPr marL="342900" lvl="1" indent="0">
              <a:buNone/>
            </a:pPr>
            <a:r>
              <a:rPr lang="pl-PL" i="1" dirty="0"/>
              <a:t>Należy zlikwidować wymieniane źródło ciepła na paliwo stałe. W przypadku kominka należy zlikwidować wszystkie odprowadzenia do ogrzewanych przez kominek pomieszczeń, pozostawiając wyłącznie jego rekreacyjną funkcję.</a:t>
            </a:r>
          </a:p>
          <a:p>
            <a:pPr marL="0" indent="0">
              <a:buNone/>
            </a:pPr>
            <a:r>
              <a:rPr lang="pl-PL" b="1" dirty="0"/>
              <a:t>Czy na montaż paneli fotowoltaicznych lub/i kolektorów słonecznych mogę otrzymać dotację?</a:t>
            </a:r>
            <a:endParaRPr lang="pl-PL" dirty="0"/>
          </a:p>
          <a:p>
            <a:pPr marL="342900" lvl="1" indent="0">
              <a:buNone/>
            </a:pPr>
            <a:r>
              <a:rPr lang="pl-PL" i="1" dirty="0"/>
              <a:t>Nie. W ramach Programu „Czyste Powietrze” na powyższe zadania można uzyskać tylko i wyłącznie preferencyjnie oprocentowaną pożyczkę, zarówno w przypadku gdy budynek jest nowo budowany, jak i ma już pozwolenie na użytkowanie.</a:t>
            </a:r>
          </a:p>
          <a:p>
            <a:pPr marL="0" indent="0">
              <a:buNone/>
            </a:pPr>
            <a:endParaRPr lang="pl-PL" dirty="0"/>
          </a:p>
        </p:txBody>
      </p:sp>
    </p:spTree>
    <p:extLst>
      <p:ext uri="{BB962C8B-B14F-4D97-AF65-F5344CB8AC3E}">
        <p14:creationId xmlns:p14="http://schemas.microsoft.com/office/powerpoint/2010/main" val="262375469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b="1" dirty="0" smtClean="0"/>
              <a:t>2. Program </a:t>
            </a:r>
            <a:r>
              <a:rPr lang="pl-PL" b="1" dirty="0"/>
              <a:t>"Czyste powietrze"</a:t>
            </a:r>
          </a:p>
        </p:txBody>
      </p:sp>
      <p:sp>
        <p:nvSpPr>
          <p:cNvPr id="3" name="Symbol zastępczy zawartości 2"/>
          <p:cNvSpPr>
            <a:spLocks noGrp="1"/>
          </p:cNvSpPr>
          <p:nvPr>
            <p:ph idx="1"/>
          </p:nvPr>
        </p:nvSpPr>
        <p:spPr>
          <a:xfrm>
            <a:off x="628650" y="1484784"/>
            <a:ext cx="7886700" cy="4692179"/>
          </a:xfrm>
        </p:spPr>
        <p:txBody>
          <a:bodyPr>
            <a:normAutofit lnSpcReduction="10000"/>
          </a:bodyPr>
          <a:lstStyle/>
          <a:p>
            <a:pPr marL="0" indent="0">
              <a:buNone/>
            </a:pPr>
            <a:r>
              <a:rPr lang="pl-PL" b="1" dirty="0"/>
              <a:t>Co to jest „okres trwałości wniosku”?</a:t>
            </a:r>
            <a:endParaRPr lang="pl-PL" dirty="0"/>
          </a:p>
          <a:p>
            <a:pPr marL="342900" lvl="1" indent="0">
              <a:buNone/>
            </a:pPr>
            <a:r>
              <a:rPr lang="pl-PL" i="1" dirty="0"/>
              <a:t>W okresie trwałości, który trwa 3 lata od zakończenia przedsięwzięcia, beneficjent nie może zmienić przeznaczenia budynku/lokalu z mieszkalnego na inny, nie może zdemontować urządzeń, instalacji oraz wyrobów budowlanych zakupionych i zainstalowanych w trakcie realizacji przedsięwzięcia, a także nie może zainstalować dodatkowych źródeł ciepła niespełniających warunków technicznych Programu.</a:t>
            </a:r>
          </a:p>
          <a:p>
            <a:pPr marL="0" indent="0">
              <a:buNone/>
            </a:pPr>
            <a:r>
              <a:rPr lang="pl-PL" b="1" dirty="0"/>
              <a:t>Czy korzystając z dofinansowania z Programu „Czyste Powietrze” mogę korzystać z ulgi termomodernizacyjnej?</a:t>
            </a:r>
            <a:endParaRPr lang="pl-PL" dirty="0"/>
          </a:p>
          <a:p>
            <a:pPr marL="342900" lvl="1" indent="0">
              <a:buNone/>
            </a:pPr>
            <a:r>
              <a:rPr lang="pl-PL" i="1" dirty="0"/>
              <a:t>Tak. Są to dwa, niezależne sposoby uzyskania środków na działania służące poprawie jakości powietrza. Aby poznać szczegóły zasad funkcjonowania ulgi termomodernizacyjnej, prosimy o kontakt z urzędem skarbowym.</a:t>
            </a:r>
          </a:p>
          <a:p>
            <a:pPr marL="0" indent="0">
              <a:buNone/>
            </a:pPr>
            <a:r>
              <a:rPr lang="pl-PL" b="1" dirty="0"/>
              <a:t>Czy korzystając z dofinansowania z Programu „Czyste Powietrze”, mogę korzystać z innego dofinansowania na ten sam cel (np. dofinansowanie z gminy)?</a:t>
            </a:r>
            <a:endParaRPr lang="pl-PL" dirty="0"/>
          </a:p>
          <a:p>
            <a:pPr marL="342900" lvl="1" indent="0">
              <a:buNone/>
            </a:pPr>
            <a:r>
              <a:rPr lang="pl-PL" i="1" dirty="0" smtClean="0"/>
              <a:t>Tak</a:t>
            </a:r>
            <a:r>
              <a:rPr lang="pl-PL" i="1" dirty="0"/>
              <a:t>. Jednakże suma dofinansowań nie może przekroczyć 100% kosztów kwalifikowanych </a:t>
            </a:r>
            <a:r>
              <a:rPr lang="pl-PL" i="1" dirty="0" smtClean="0"/>
              <a:t>zadania</a:t>
            </a:r>
            <a:endParaRPr lang="pl-PL" i="1" dirty="0"/>
          </a:p>
          <a:p>
            <a:pPr marL="0" indent="0">
              <a:buNone/>
            </a:pPr>
            <a:endParaRPr lang="pl-PL" dirty="0"/>
          </a:p>
        </p:txBody>
      </p:sp>
    </p:spTree>
    <p:extLst>
      <p:ext uri="{BB962C8B-B14F-4D97-AF65-F5344CB8AC3E}">
        <p14:creationId xmlns:p14="http://schemas.microsoft.com/office/powerpoint/2010/main" val="51598496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Bildplatzhalter 3" descr="Vorschaubild Allgemein.png"/>
          <p:cNvPicPr>
            <a:picLocks noGrp="1" noChangeAspect="1"/>
          </p:cNvPicPr>
          <p:nvPr>
            <p:ph type="pic" sz="quarter" idx="16"/>
          </p:nvPr>
        </p:nvPicPr>
        <p:blipFill>
          <a:blip r:embed="rId2" cstate="print"/>
          <a:srcRect l="10634" r="10634"/>
          <a:stretch>
            <a:fillRect/>
          </a:stretch>
        </p:blipFill>
        <p:spPr bwMode="auto"/>
      </p:pic>
      <p:sp>
        <p:nvSpPr>
          <p:cNvPr id="3" name="Textplatzhalter 2"/>
          <p:cNvSpPr>
            <a:spLocks noGrp="1"/>
          </p:cNvSpPr>
          <p:nvPr>
            <p:ph type="body" sz="quarter" idx="15"/>
          </p:nvPr>
        </p:nvSpPr>
        <p:spPr bwMode="auto"/>
        <p:txBody>
          <a:bodyPr/>
          <a:lstStyle/>
          <a:p>
            <a:endParaRPr lang="en-US" dirty="0"/>
          </a:p>
        </p:txBody>
      </p:sp>
      <p:sp>
        <p:nvSpPr>
          <p:cNvPr id="5" name="Foliennummernplatzhalter 4"/>
          <p:cNvSpPr>
            <a:spLocks noGrp="1"/>
          </p:cNvSpPr>
          <p:nvPr>
            <p:ph type="sldNum" sz="quarter" idx="12"/>
          </p:nvPr>
        </p:nvSpPr>
        <p:spPr bwMode="auto"/>
        <p:txBody>
          <a:bodyPr/>
          <a:lstStyle/>
          <a:p>
            <a:fld id="{76D8E909-938B-47AE-BA6E-C31282E5C101}" type="slidenum">
              <a:rPr lang="de-DE" smtClean="0"/>
              <a:pPr/>
              <a:t>28</a:t>
            </a:fld>
            <a:endParaRPr lang="de-DE"/>
          </a:p>
        </p:txBody>
      </p:sp>
      <p:grpSp>
        <p:nvGrpSpPr>
          <p:cNvPr id="6" name="Gruppieren 4"/>
          <p:cNvGrpSpPr/>
          <p:nvPr/>
        </p:nvGrpSpPr>
        <p:grpSpPr bwMode="ltGray">
          <a:xfrm>
            <a:off x="2876984" y="0"/>
            <a:ext cx="6267016" cy="6858000"/>
            <a:chOff x="2885693" y="0"/>
            <a:chExt cx="6267016" cy="6858000"/>
          </a:xfrm>
        </p:grpSpPr>
        <p:sp>
          <p:nvSpPr>
            <p:cNvPr id="7" name="Freihandform 6"/>
            <p:cNvSpPr/>
            <p:nvPr/>
          </p:nvSpPr>
          <p:spPr bwMode="ltGray">
            <a:xfrm>
              <a:off x="2885693" y="0"/>
              <a:ext cx="6009841" cy="6858000"/>
            </a:xfrm>
            <a:custGeom>
              <a:avLst/>
              <a:gdLst>
                <a:gd name="connsiteX0" fmla="*/ 26126 w 7602583"/>
                <a:gd name="connsiteY0" fmla="*/ 39189 h 6871063"/>
                <a:gd name="connsiteX1" fmla="*/ 7602583 w 7602583"/>
                <a:gd name="connsiteY1" fmla="*/ 0 h 6871063"/>
                <a:gd name="connsiteX2" fmla="*/ 4976949 w 7602583"/>
                <a:gd name="connsiteY2" fmla="*/ 6871063 h 6871063"/>
                <a:gd name="connsiteX3" fmla="*/ 0 w 7602583"/>
                <a:gd name="connsiteY3" fmla="*/ 6871063 h 6871063"/>
                <a:gd name="connsiteX4" fmla="*/ 26126 w 7602583"/>
                <a:gd name="connsiteY4" fmla="*/ 39189 h 6871063"/>
                <a:gd name="connsiteX0" fmla="*/ 26126 w 7602583"/>
                <a:gd name="connsiteY0" fmla="*/ 39189 h 6871063"/>
                <a:gd name="connsiteX1" fmla="*/ 7602583 w 7602583"/>
                <a:gd name="connsiteY1" fmla="*/ 0 h 6871063"/>
                <a:gd name="connsiteX2" fmla="*/ 6675120 w 7602583"/>
                <a:gd name="connsiteY2" fmla="*/ 2429692 h 6871063"/>
                <a:gd name="connsiteX3" fmla="*/ 4976949 w 7602583"/>
                <a:gd name="connsiteY3" fmla="*/ 6871063 h 6871063"/>
                <a:gd name="connsiteX4" fmla="*/ 0 w 7602583"/>
                <a:gd name="connsiteY4" fmla="*/ 6871063 h 6871063"/>
                <a:gd name="connsiteX5" fmla="*/ 26126 w 7602583"/>
                <a:gd name="connsiteY5" fmla="*/ 39189 h 6871063"/>
                <a:gd name="connsiteX0" fmla="*/ 26126 w 7602583"/>
                <a:gd name="connsiteY0" fmla="*/ 39189 h 6871063"/>
                <a:gd name="connsiteX1" fmla="*/ 7602583 w 7602583"/>
                <a:gd name="connsiteY1" fmla="*/ 0 h 6871063"/>
                <a:gd name="connsiteX2" fmla="*/ 4976949 w 7602583"/>
                <a:gd name="connsiteY2" fmla="*/ 6871063 h 6871063"/>
                <a:gd name="connsiteX3" fmla="*/ 0 w 7602583"/>
                <a:gd name="connsiteY3" fmla="*/ 6871063 h 6871063"/>
                <a:gd name="connsiteX4" fmla="*/ 26126 w 7602583"/>
                <a:gd name="connsiteY4" fmla="*/ 39189 h 6871063"/>
                <a:gd name="connsiteX0" fmla="*/ 26126 w 8427720"/>
                <a:gd name="connsiteY0" fmla="*/ 39189 h 6871063"/>
                <a:gd name="connsiteX1" fmla="*/ 7602583 w 8427720"/>
                <a:gd name="connsiteY1" fmla="*/ 0 h 6871063"/>
                <a:gd name="connsiteX2" fmla="*/ 4976949 w 8427720"/>
                <a:gd name="connsiteY2" fmla="*/ 6871063 h 6871063"/>
                <a:gd name="connsiteX3" fmla="*/ 0 w 8427720"/>
                <a:gd name="connsiteY3" fmla="*/ 6871063 h 6871063"/>
                <a:gd name="connsiteX4" fmla="*/ 26126 w 8427720"/>
                <a:gd name="connsiteY4" fmla="*/ 39189 h 6871063"/>
                <a:gd name="connsiteX0" fmla="*/ 26126 w 8427720"/>
                <a:gd name="connsiteY0" fmla="*/ 39189 h 6884126"/>
                <a:gd name="connsiteX1" fmla="*/ 7602583 w 8427720"/>
                <a:gd name="connsiteY1" fmla="*/ 0 h 6884126"/>
                <a:gd name="connsiteX2" fmla="*/ 4402183 w 8427720"/>
                <a:gd name="connsiteY2" fmla="*/ 6884126 h 6884126"/>
                <a:gd name="connsiteX3" fmla="*/ 0 w 8427720"/>
                <a:gd name="connsiteY3" fmla="*/ 6871063 h 6884126"/>
                <a:gd name="connsiteX4" fmla="*/ 26126 w 8427720"/>
                <a:gd name="connsiteY4" fmla="*/ 39189 h 6884126"/>
                <a:gd name="connsiteX0" fmla="*/ 26126 w 8231777"/>
                <a:gd name="connsiteY0" fmla="*/ 39189 h 6884126"/>
                <a:gd name="connsiteX1" fmla="*/ 7602583 w 8231777"/>
                <a:gd name="connsiteY1" fmla="*/ 0 h 6884126"/>
                <a:gd name="connsiteX2" fmla="*/ 4402183 w 8231777"/>
                <a:gd name="connsiteY2" fmla="*/ 6884126 h 6884126"/>
                <a:gd name="connsiteX3" fmla="*/ 0 w 8231777"/>
                <a:gd name="connsiteY3" fmla="*/ 6871063 h 6884126"/>
                <a:gd name="connsiteX4" fmla="*/ 26126 w 8231777"/>
                <a:gd name="connsiteY4" fmla="*/ 39189 h 6884126"/>
                <a:gd name="connsiteX0" fmla="*/ 26126 w 8009709"/>
                <a:gd name="connsiteY0" fmla="*/ 13064 h 6858001"/>
                <a:gd name="connsiteX1" fmla="*/ 7380515 w 8009709"/>
                <a:gd name="connsiteY1" fmla="*/ 0 h 6858001"/>
                <a:gd name="connsiteX2" fmla="*/ 4402183 w 8009709"/>
                <a:gd name="connsiteY2" fmla="*/ 6858001 h 6858001"/>
                <a:gd name="connsiteX3" fmla="*/ 0 w 8009709"/>
                <a:gd name="connsiteY3" fmla="*/ 6844938 h 6858001"/>
                <a:gd name="connsiteX4" fmla="*/ 26126 w 8009709"/>
                <a:gd name="connsiteY4" fmla="*/ 13064 h 6858001"/>
                <a:gd name="connsiteX0" fmla="*/ 26126 w 8388532"/>
                <a:gd name="connsiteY0" fmla="*/ 13064 h 6858001"/>
                <a:gd name="connsiteX1" fmla="*/ 7380515 w 8388532"/>
                <a:gd name="connsiteY1" fmla="*/ 0 h 6858001"/>
                <a:gd name="connsiteX2" fmla="*/ 4402183 w 8388532"/>
                <a:gd name="connsiteY2" fmla="*/ 6858001 h 6858001"/>
                <a:gd name="connsiteX3" fmla="*/ 0 w 8388532"/>
                <a:gd name="connsiteY3" fmla="*/ 6844938 h 6858001"/>
                <a:gd name="connsiteX4" fmla="*/ 26126 w 8388532"/>
                <a:gd name="connsiteY4" fmla="*/ 13064 h 6858001"/>
                <a:gd name="connsiteX0" fmla="*/ 26126 w 8388532"/>
                <a:gd name="connsiteY0" fmla="*/ 13064 h 6858000"/>
                <a:gd name="connsiteX1" fmla="*/ 7380515 w 8388532"/>
                <a:gd name="connsiteY1" fmla="*/ 0 h 6858000"/>
                <a:gd name="connsiteX2" fmla="*/ 4127863 w 8388532"/>
                <a:gd name="connsiteY2" fmla="*/ 6858000 h 6858000"/>
                <a:gd name="connsiteX3" fmla="*/ 0 w 8388532"/>
                <a:gd name="connsiteY3" fmla="*/ 6844938 h 6858000"/>
                <a:gd name="connsiteX4" fmla="*/ 26126 w 8388532"/>
                <a:gd name="connsiteY4" fmla="*/ 13064 h 6858000"/>
                <a:gd name="connsiteX0" fmla="*/ 26126 w 8388532"/>
                <a:gd name="connsiteY0" fmla="*/ 13064 h 6858000"/>
                <a:gd name="connsiteX1" fmla="*/ 7380515 w 8388532"/>
                <a:gd name="connsiteY1" fmla="*/ 0 h 6858000"/>
                <a:gd name="connsiteX2" fmla="*/ 4127863 w 8388532"/>
                <a:gd name="connsiteY2" fmla="*/ 6858000 h 6858000"/>
                <a:gd name="connsiteX3" fmla="*/ 0 w 8388532"/>
                <a:gd name="connsiteY3" fmla="*/ 6844938 h 6858000"/>
                <a:gd name="connsiteX4" fmla="*/ 26126 w 8388532"/>
                <a:gd name="connsiteY4" fmla="*/ 13064 h 6858000"/>
                <a:gd name="connsiteX0" fmla="*/ 269046 w 8388532"/>
                <a:gd name="connsiteY0" fmla="*/ 0 h 6858000"/>
                <a:gd name="connsiteX1" fmla="*/ 7380515 w 8388532"/>
                <a:gd name="connsiteY1" fmla="*/ 0 h 6858000"/>
                <a:gd name="connsiteX2" fmla="*/ 4127863 w 8388532"/>
                <a:gd name="connsiteY2" fmla="*/ 6858000 h 6858000"/>
                <a:gd name="connsiteX3" fmla="*/ 0 w 8388532"/>
                <a:gd name="connsiteY3" fmla="*/ 6844938 h 6858000"/>
                <a:gd name="connsiteX4" fmla="*/ 269046 w 8388532"/>
                <a:gd name="connsiteY4" fmla="*/ 0 h 6858000"/>
                <a:gd name="connsiteX0" fmla="*/ 8709 w 8128195"/>
                <a:gd name="connsiteY0" fmla="*/ 0 h 6858000"/>
                <a:gd name="connsiteX1" fmla="*/ 7120178 w 8128195"/>
                <a:gd name="connsiteY1" fmla="*/ 0 h 6858000"/>
                <a:gd name="connsiteX2" fmla="*/ 3867526 w 8128195"/>
                <a:gd name="connsiteY2" fmla="*/ 6858000 h 6858000"/>
                <a:gd name="connsiteX3" fmla="*/ 8709 w 8128195"/>
                <a:gd name="connsiteY3" fmla="*/ 6858000 h 6858000"/>
                <a:gd name="connsiteX4" fmla="*/ 8709 w 8128195"/>
                <a:gd name="connsiteY4" fmla="*/ 0 h 6858000"/>
                <a:gd name="connsiteX0" fmla="*/ 3079533 w 8119486"/>
                <a:gd name="connsiteY0" fmla="*/ 620110 h 6858000"/>
                <a:gd name="connsiteX1" fmla="*/ 7111469 w 8119486"/>
                <a:gd name="connsiteY1" fmla="*/ 0 h 6858000"/>
                <a:gd name="connsiteX2" fmla="*/ 3858817 w 8119486"/>
                <a:gd name="connsiteY2" fmla="*/ 6858000 h 6858000"/>
                <a:gd name="connsiteX3" fmla="*/ 0 w 8119486"/>
                <a:gd name="connsiteY3" fmla="*/ 6858000 h 6858000"/>
                <a:gd name="connsiteX4" fmla="*/ 3079533 w 8119486"/>
                <a:gd name="connsiteY4" fmla="*/ 620110 h 6858000"/>
                <a:gd name="connsiteX0" fmla="*/ 705995 w 8119486"/>
                <a:gd name="connsiteY0" fmla="*/ 0 h 6858000"/>
                <a:gd name="connsiteX1" fmla="*/ 7111469 w 8119486"/>
                <a:gd name="connsiteY1" fmla="*/ 0 h 6858000"/>
                <a:gd name="connsiteX2" fmla="*/ 3858817 w 8119486"/>
                <a:gd name="connsiteY2" fmla="*/ 6858000 h 6858000"/>
                <a:gd name="connsiteX3" fmla="*/ 0 w 8119486"/>
                <a:gd name="connsiteY3" fmla="*/ 6858000 h 6858000"/>
                <a:gd name="connsiteX4" fmla="*/ 705995 w 8119486"/>
                <a:gd name="connsiteY4" fmla="*/ 0 h 6858000"/>
                <a:gd name="connsiteX0" fmla="*/ 8709 w 7422200"/>
                <a:gd name="connsiteY0" fmla="*/ 0 h 6858000"/>
                <a:gd name="connsiteX1" fmla="*/ 6414183 w 7422200"/>
                <a:gd name="connsiteY1" fmla="*/ 0 h 6858000"/>
                <a:gd name="connsiteX2" fmla="*/ 3161531 w 7422200"/>
                <a:gd name="connsiteY2" fmla="*/ 6858000 h 6858000"/>
                <a:gd name="connsiteX3" fmla="*/ 805694 w 7422200"/>
                <a:gd name="connsiteY3" fmla="*/ 5549462 h 6858000"/>
                <a:gd name="connsiteX4" fmla="*/ 8709 w 7422200"/>
                <a:gd name="connsiteY4" fmla="*/ 0 h 6858000"/>
                <a:gd name="connsiteX0" fmla="*/ 8709 w 7422200"/>
                <a:gd name="connsiteY0" fmla="*/ 0 h 6858000"/>
                <a:gd name="connsiteX1" fmla="*/ 6414183 w 7422200"/>
                <a:gd name="connsiteY1" fmla="*/ 0 h 6858000"/>
                <a:gd name="connsiteX2" fmla="*/ 3161531 w 7422200"/>
                <a:gd name="connsiteY2" fmla="*/ 6858000 h 6858000"/>
                <a:gd name="connsiteX3" fmla="*/ 8709 w 7422200"/>
                <a:gd name="connsiteY3" fmla="*/ 6858000 h 6858000"/>
                <a:gd name="connsiteX4" fmla="*/ 8709 w 7422200"/>
                <a:gd name="connsiteY4" fmla="*/ 0 h 6858000"/>
                <a:gd name="connsiteX0" fmla="*/ 9153959 w 9153959"/>
                <a:gd name="connsiteY0" fmla="*/ 0 h 6858000"/>
                <a:gd name="connsiteX1" fmla="*/ 6405474 w 9153959"/>
                <a:gd name="connsiteY1" fmla="*/ 0 h 6858000"/>
                <a:gd name="connsiteX2" fmla="*/ 3152822 w 9153959"/>
                <a:gd name="connsiteY2" fmla="*/ 6858000 h 6858000"/>
                <a:gd name="connsiteX3" fmla="*/ 0 w 9153959"/>
                <a:gd name="connsiteY3" fmla="*/ 6858000 h 6858000"/>
                <a:gd name="connsiteX4" fmla="*/ 9153959 w 9153959"/>
                <a:gd name="connsiteY4" fmla="*/ 0 h 6858000"/>
                <a:gd name="connsiteX0" fmla="*/ 6001137 w 6009845"/>
                <a:gd name="connsiteY0" fmla="*/ 0 h 6858000"/>
                <a:gd name="connsiteX1" fmla="*/ 3252652 w 6009845"/>
                <a:gd name="connsiteY1" fmla="*/ 0 h 6858000"/>
                <a:gd name="connsiteX2" fmla="*/ 0 w 6009845"/>
                <a:gd name="connsiteY2" fmla="*/ 6858000 h 6858000"/>
                <a:gd name="connsiteX3" fmla="*/ 6001136 w 6009845"/>
                <a:gd name="connsiteY3" fmla="*/ 6858000 h 6858000"/>
                <a:gd name="connsiteX4" fmla="*/ 6001137 w 600984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09845" h="6858000">
                  <a:moveTo>
                    <a:pt x="6001137" y="0"/>
                  </a:moveTo>
                  <a:lnTo>
                    <a:pt x="3252652" y="0"/>
                  </a:lnTo>
                  <a:cubicBezTo>
                    <a:pt x="4260669" y="2810690"/>
                    <a:pt x="1619795" y="5738949"/>
                    <a:pt x="0" y="6858000"/>
                  </a:cubicBezTo>
                  <a:lnTo>
                    <a:pt x="6001136" y="6858000"/>
                  </a:lnTo>
                  <a:cubicBezTo>
                    <a:pt x="6009845" y="4580709"/>
                    <a:pt x="5992428" y="2277291"/>
                    <a:pt x="6001137" y="0"/>
                  </a:cubicBezTo>
                  <a:close/>
                </a:path>
              </a:pathLst>
            </a:custGeom>
            <a:solidFill>
              <a:schemeClr val="bg1">
                <a:alpha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noProof="1"/>
            </a:p>
          </p:txBody>
        </p:sp>
        <p:sp>
          <p:nvSpPr>
            <p:cNvPr id="8" name="Freihandform 7"/>
            <p:cNvSpPr/>
            <p:nvPr/>
          </p:nvSpPr>
          <p:spPr bwMode="ltGray">
            <a:xfrm>
              <a:off x="3142868" y="0"/>
              <a:ext cx="6009841" cy="6858000"/>
            </a:xfrm>
            <a:custGeom>
              <a:avLst/>
              <a:gdLst>
                <a:gd name="connsiteX0" fmla="*/ 26126 w 7602583"/>
                <a:gd name="connsiteY0" fmla="*/ 39189 h 6871063"/>
                <a:gd name="connsiteX1" fmla="*/ 7602583 w 7602583"/>
                <a:gd name="connsiteY1" fmla="*/ 0 h 6871063"/>
                <a:gd name="connsiteX2" fmla="*/ 4976949 w 7602583"/>
                <a:gd name="connsiteY2" fmla="*/ 6871063 h 6871063"/>
                <a:gd name="connsiteX3" fmla="*/ 0 w 7602583"/>
                <a:gd name="connsiteY3" fmla="*/ 6871063 h 6871063"/>
                <a:gd name="connsiteX4" fmla="*/ 26126 w 7602583"/>
                <a:gd name="connsiteY4" fmla="*/ 39189 h 6871063"/>
                <a:gd name="connsiteX0" fmla="*/ 26126 w 7602583"/>
                <a:gd name="connsiteY0" fmla="*/ 39189 h 6871063"/>
                <a:gd name="connsiteX1" fmla="*/ 7602583 w 7602583"/>
                <a:gd name="connsiteY1" fmla="*/ 0 h 6871063"/>
                <a:gd name="connsiteX2" fmla="*/ 6675120 w 7602583"/>
                <a:gd name="connsiteY2" fmla="*/ 2429692 h 6871063"/>
                <a:gd name="connsiteX3" fmla="*/ 4976949 w 7602583"/>
                <a:gd name="connsiteY3" fmla="*/ 6871063 h 6871063"/>
                <a:gd name="connsiteX4" fmla="*/ 0 w 7602583"/>
                <a:gd name="connsiteY4" fmla="*/ 6871063 h 6871063"/>
                <a:gd name="connsiteX5" fmla="*/ 26126 w 7602583"/>
                <a:gd name="connsiteY5" fmla="*/ 39189 h 6871063"/>
                <a:gd name="connsiteX0" fmla="*/ 26126 w 7602583"/>
                <a:gd name="connsiteY0" fmla="*/ 39189 h 6871063"/>
                <a:gd name="connsiteX1" fmla="*/ 7602583 w 7602583"/>
                <a:gd name="connsiteY1" fmla="*/ 0 h 6871063"/>
                <a:gd name="connsiteX2" fmla="*/ 4976949 w 7602583"/>
                <a:gd name="connsiteY2" fmla="*/ 6871063 h 6871063"/>
                <a:gd name="connsiteX3" fmla="*/ 0 w 7602583"/>
                <a:gd name="connsiteY3" fmla="*/ 6871063 h 6871063"/>
                <a:gd name="connsiteX4" fmla="*/ 26126 w 7602583"/>
                <a:gd name="connsiteY4" fmla="*/ 39189 h 6871063"/>
                <a:gd name="connsiteX0" fmla="*/ 26126 w 8427720"/>
                <a:gd name="connsiteY0" fmla="*/ 39189 h 6871063"/>
                <a:gd name="connsiteX1" fmla="*/ 7602583 w 8427720"/>
                <a:gd name="connsiteY1" fmla="*/ 0 h 6871063"/>
                <a:gd name="connsiteX2" fmla="*/ 4976949 w 8427720"/>
                <a:gd name="connsiteY2" fmla="*/ 6871063 h 6871063"/>
                <a:gd name="connsiteX3" fmla="*/ 0 w 8427720"/>
                <a:gd name="connsiteY3" fmla="*/ 6871063 h 6871063"/>
                <a:gd name="connsiteX4" fmla="*/ 26126 w 8427720"/>
                <a:gd name="connsiteY4" fmla="*/ 39189 h 6871063"/>
                <a:gd name="connsiteX0" fmla="*/ 26126 w 8427720"/>
                <a:gd name="connsiteY0" fmla="*/ 39189 h 6884126"/>
                <a:gd name="connsiteX1" fmla="*/ 7602583 w 8427720"/>
                <a:gd name="connsiteY1" fmla="*/ 0 h 6884126"/>
                <a:gd name="connsiteX2" fmla="*/ 4402183 w 8427720"/>
                <a:gd name="connsiteY2" fmla="*/ 6884126 h 6884126"/>
                <a:gd name="connsiteX3" fmla="*/ 0 w 8427720"/>
                <a:gd name="connsiteY3" fmla="*/ 6871063 h 6884126"/>
                <a:gd name="connsiteX4" fmla="*/ 26126 w 8427720"/>
                <a:gd name="connsiteY4" fmla="*/ 39189 h 6884126"/>
                <a:gd name="connsiteX0" fmla="*/ 26126 w 8231777"/>
                <a:gd name="connsiteY0" fmla="*/ 39189 h 6884126"/>
                <a:gd name="connsiteX1" fmla="*/ 7602583 w 8231777"/>
                <a:gd name="connsiteY1" fmla="*/ 0 h 6884126"/>
                <a:gd name="connsiteX2" fmla="*/ 4402183 w 8231777"/>
                <a:gd name="connsiteY2" fmla="*/ 6884126 h 6884126"/>
                <a:gd name="connsiteX3" fmla="*/ 0 w 8231777"/>
                <a:gd name="connsiteY3" fmla="*/ 6871063 h 6884126"/>
                <a:gd name="connsiteX4" fmla="*/ 26126 w 8231777"/>
                <a:gd name="connsiteY4" fmla="*/ 39189 h 6884126"/>
                <a:gd name="connsiteX0" fmla="*/ 26126 w 8009709"/>
                <a:gd name="connsiteY0" fmla="*/ 13064 h 6858001"/>
                <a:gd name="connsiteX1" fmla="*/ 7380515 w 8009709"/>
                <a:gd name="connsiteY1" fmla="*/ 0 h 6858001"/>
                <a:gd name="connsiteX2" fmla="*/ 4402183 w 8009709"/>
                <a:gd name="connsiteY2" fmla="*/ 6858001 h 6858001"/>
                <a:gd name="connsiteX3" fmla="*/ 0 w 8009709"/>
                <a:gd name="connsiteY3" fmla="*/ 6844938 h 6858001"/>
                <a:gd name="connsiteX4" fmla="*/ 26126 w 8009709"/>
                <a:gd name="connsiteY4" fmla="*/ 13064 h 6858001"/>
                <a:gd name="connsiteX0" fmla="*/ 26126 w 8388532"/>
                <a:gd name="connsiteY0" fmla="*/ 13064 h 6858001"/>
                <a:gd name="connsiteX1" fmla="*/ 7380515 w 8388532"/>
                <a:gd name="connsiteY1" fmla="*/ 0 h 6858001"/>
                <a:gd name="connsiteX2" fmla="*/ 4402183 w 8388532"/>
                <a:gd name="connsiteY2" fmla="*/ 6858001 h 6858001"/>
                <a:gd name="connsiteX3" fmla="*/ 0 w 8388532"/>
                <a:gd name="connsiteY3" fmla="*/ 6844938 h 6858001"/>
                <a:gd name="connsiteX4" fmla="*/ 26126 w 8388532"/>
                <a:gd name="connsiteY4" fmla="*/ 13064 h 6858001"/>
                <a:gd name="connsiteX0" fmla="*/ 26126 w 8388532"/>
                <a:gd name="connsiteY0" fmla="*/ 13064 h 6858000"/>
                <a:gd name="connsiteX1" fmla="*/ 7380515 w 8388532"/>
                <a:gd name="connsiteY1" fmla="*/ 0 h 6858000"/>
                <a:gd name="connsiteX2" fmla="*/ 4127863 w 8388532"/>
                <a:gd name="connsiteY2" fmla="*/ 6858000 h 6858000"/>
                <a:gd name="connsiteX3" fmla="*/ 0 w 8388532"/>
                <a:gd name="connsiteY3" fmla="*/ 6844938 h 6858000"/>
                <a:gd name="connsiteX4" fmla="*/ 26126 w 8388532"/>
                <a:gd name="connsiteY4" fmla="*/ 13064 h 6858000"/>
                <a:gd name="connsiteX0" fmla="*/ 26126 w 8388532"/>
                <a:gd name="connsiteY0" fmla="*/ 13064 h 6858000"/>
                <a:gd name="connsiteX1" fmla="*/ 7380515 w 8388532"/>
                <a:gd name="connsiteY1" fmla="*/ 0 h 6858000"/>
                <a:gd name="connsiteX2" fmla="*/ 4127863 w 8388532"/>
                <a:gd name="connsiteY2" fmla="*/ 6858000 h 6858000"/>
                <a:gd name="connsiteX3" fmla="*/ 0 w 8388532"/>
                <a:gd name="connsiteY3" fmla="*/ 6844938 h 6858000"/>
                <a:gd name="connsiteX4" fmla="*/ 26126 w 8388532"/>
                <a:gd name="connsiteY4" fmla="*/ 13064 h 6858000"/>
                <a:gd name="connsiteX0" fmla="*/ 269046 w 8388532"/>
                <a:gd name="connsiteY0" fmla="*/ 0 h 6858000"/>
                <a:gd name="connsiteX1" fmla="*/ 7380515 w 8388532"/>
                <a:gd name="connsiteY1" fmla="*/ 0 h 6858000"/>
                <a:gd name="connsiteX2" fmla="*/ 4127863 w 8388532"/>
                <a:gd name="connsiteY2" fmla="*/ 6858000 h 6858000"/>
                <a:gd name="connsiteX3" fmla="*/ 0 w 8388532"/>
                <a:gd name="connsiteY3" fmla="*/ 6844938 h 6858000"/>
                <a:gd name="connsiteX4" fmla="*/ 269046 w 8388532"/>
                <a:gd name="connsiteY4" fmla="*/ 0 h 6858000"/>
                <a:gd name="connsiteX0" fmla="*/ 8709 w 8128195"/>
                <a:gd name="connsiteY0" fmla="*/ 0 h 6858000"/>
                <a:gd name="connsiteX1" fmla="*/ 7120178 w 8128195"/>
                <a:gd name="connsiteY1" fmla="*/ 0 h 6858000"/>
                <a:gd name="connsiteX2" fmla="*/ 3867526 w 8128195"/>
                <a:gd name="connsiteY2" fmla="*/ 6858000 h 6858000"/>
                <a:gd name="connsiteX3" fmla="*/ 8709 w 8128195"/>
                <a:gd name="connsiteY3" fmla="*/ 6858000 h 6858000"/>
                <a:gd name="connsiteX4" fmla="*/ 8709 w 8128195"/>
                <a:gd name="connsiteY4" fmla="*/ 0 h 6858000"/>
                <a:gd name="connsiteX0" fmla="*/ 3079533 w 8119486"/>
                <a:gd name="connsiteY0" fmla="*/ 620110 h 6858000"/>
                <a:gd name="connsiteX1" fmla="*/ 7111469 w 8119486"/>
                <a:gd name="connsiteY1" fmla="*/ 0 h 6858000"/>
                <a:gd name="connsiteX2" fmla="*/ 3858817 w 8119486"/>
                <a:gd name="connsiteY2" fmla="*/ 6858000 h 6858000"/>
                <a:gd name="connsiteX3" fmla="*/ 0 w 8119486"/>
                <a:gd name="connsiteY3" fmla="*/ 6858000 h 6858000"/>
                <a:gd name="connsiteX4" fmla="*/ 3079533 w 8119486"/>
                <a:gd name="connsiteY4" fmla="*/ 620110 h 6858000"/>
                <a:gd name="connsiteX0" fmla="*/ 705995 w 8119486"/>
                <a:gd name="connsiteY0" fmla="*/ 0 h 6858000"/>
                <a:gd name="connsiteX1" fmla="*/ 7111469 w 8119486"/>
                <a:gd name="connsiteY1" fmla="*/ 0 h 6858000"/>
                <a:gd name="connsiteX2" fmla="*/ 3858817 w 8119486"/>
                <a:gd name="connsiteY2" fmla="*/ 6858000 h 6858000"/>
                <a:gd name="connsiteX3" fmla="*/ 0 w 8119486"/>
                <a:gd name="connsiteY3" fmla="*/ 6858000 h 6858000"/>
                <a:gd name="connsiteX4" fmla="*/ 705995 w 8119486"/>
                <a:gd name="connsiteY4" fmla="*/ 0 h 6858000"/>
                <a:gd name="connsiteX0" fmla="*/ 8709 w 7422200"/>
                <a:gd name="connsiteY0" fmla="*/ 0 h 6858000"/>
                <a:gd name="connsiteX1" fmla="*/ 6414183 w 7422200"/>
                <a:gd name="connsiteY1" fmla="*/ 0 h 6858000"/>
                <a:gd name="connsiteX2" fmla="*/ 3161531 w 7422200"/>
                <a:gd name="connsiteY2" fmla="*/ 6858000 h 6858000"/>
                <a:gd name="connsiteX3" fmla="*/ 805694 w 7422200"/>
                <a:gd name="connsiteY3" fmla="*/ 5549462 h 6858000"/>
                <a:gd name="connsiteX4" fmla="*/ 8709 w 7422200"/>
                <a:gd name="connsiteY4" fmla="*/ 0 h 6858000"/>
                <a:gd name="connsiteX0" fmla="*/ 8709 w 7422200"/>
                <a:gd name="connsiteY0" fmla="*/ 0 h 6858000"/>
                <a:gd name="connsiteX1" fmla="*/ 6414183 w 7422200"/>
                <a:gd name="connsiteY1" fmla="*/ 0 h 6858000"/>
                <a:gd name="connsiteX2" fmla="*/ 3161531 w 7422200"/>
                <a:gd name="connsiteY2" fmla="*/ 6858000 h 6858000"/>
                <a:gd name="connsiteX3" fmla="*/ 8709 w 7422200"/>
                <a:gd name="connsiteY3" fmla="*/ 6858000 h 6858000"/>
                <a:gd name="connsiteX4" fmla="*/ 8709 w 7422200"/>
                <a:gd name="connsiteY4" fmla="*/ 0 h 6858000"/>
                <a:gd name="connsiteX0" fmla="*/ 9153959 w 9153959"/>
                <a:gd name="connsiteY0" fmla="*/ 0 h 6858000"/>
                <a:gd name="connsiteX1" fmla="*/ 6405474 w 9153959"/>
                <a:gd name="connsiteY1" fmla="*/ 0 h 6858000"/>
                <a:gd name="connsiteX2" fmla="*/ 3152822 w 9153959"/>
                <a:gd name="connsiteY2" fmla="*/ 6858000 h 6858000"/>
                <a:gd name="connsiteX3" fmla="*/ 0 w 9153959"/>
                <a:gd name="connsiteY3" fmla="*/ 6858000 h 6858000"/>
                <a:gd name="connsiteX4" fmla="*/ 9153959 w 9153959"/>
                <a:gd name="connsiteY4" fmla="*/ 0 h 6858000"/>
                <a:gd name="connsiteX0" fmla="*/ 6001137 w 6009845"/>
                <a:gd name="connsiteY0" fmla="*/ 0 h 6858000"/>
                <a:gd name="connsiteX1" fmla="*/ 3252652 w 6009845"/>
                <a:gd name="connsiteY1" fmla="*/ 0 h 6858000"/>
                <a:gd name="connsiteX2" fmla="*/ 0 w 6009845"/>
                <a:gd name="connsiteY2" fmla="*/ 6858000 h 6858000"/>
                <a:gd name="connsiteX3" fmla="*/ 6001136 w 6009845"/>
                <a:gd name="connsiteY3" fmla="*/ 6858000 h 6858000"/>
                <a:gd name="connsiteX4" fmla="*/ 6001137 w 600984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09845" h="6858000">
                  <a:moveTo>
                    <a:pt x="6001137" y="0"/>
                  </a:moveTo>
                  <a:lnTo>
                    <a:pt x="3252652" y="0"/>
                  </a:lnTo>
                  <a:cubicBezTo>
                    <a:pt x="4260669" y="2810690"/>
                    <a:pt x="1619795" y="5738949"/>
                    <a:pt x="0" y="6858000"/>
                  </a:cubicBezTo>
                  <a:lnTo>
                    <a:pt x="6001136" y="6858000"/>
                  </a:lnTo>
                  <a:cubicBezTo>
                    <a:pt x="6009845" y="4580709"/>
                    <a:pt x="5992428" y="2277291"/>
                    <a:pt x="6001137"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noProof="1"/>
            </a:p>
          </p:txBody>
        </p:sp>
      </p:grpSp>
      <p:sp>
        <p:nvSpPr>
          <p:cNvPr id="9" name="Rechteck 8"/>
          <p:cNvSpPr/>
          <p:nvPr/>
        </p:nvSpPr>
        <p:spPr bwMode="auto">
          <a:xfrm>
            <a:off x="7048500" y="6172200"/>
            <a:ext cx="1638300" cy="35326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noProof="1">
              <a:ln w="1905"/>
              <a:solidFill>
                <a:schemeClr val="accent6"/>
              </a:solidFill>
              <a:effectLst>
                <a:innerShdw blurRad="63500" dist="76200" dir="21540000">
                  <a:prstClr val="black">
                    <a:alpha val="64000"/>
                  </a:prstClr>
                </a:innerShdw>
                <a:reflection blurRad="6350" stA="55000" endA="300" endPos="45500" dir="5400000" sy="-100000" algn="bl" rotWithShape="0"/>
              </a:effectLst>
            </a:endParaRPr>
          </a:p>
        </p:txBody>
      </p:sp>
      <p:sp>
        <p:nvSpPr>
          <p:cNvPr id="10" name="Rechteck 9"/>
          <p:cNvSpPr/>
          <p:nvPr/>
        </p:nvSpPr>
        <p:spPr bwMode="ltGray">
          <a:xfrm>
            <a:off x="481923" y="-219393"/>
            <a:ext cx="6325249" cy="31700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endParaRPr lang="pl-PL" sz="5000" b="1" noProof="1" smtClean="0">
              <a:solidFill>
                <a:schemeClr val="bg1">
                  <a:lumMod val="95000"/>
                </a:schemeClr>
              </a:solidFill>
            </a:endParaRPr>
          </a:p>
          <a:p>
            <a:r>
              <a:rPr lang="pl-PL" sz="5000" b="1" noProof="1" smtClean="0">
                <a:solidFill>
                  <a:schemeClr val="bg1">
                    <a:lumMod val="95000"/>
                  </a:schemeClr>
                </a:solidFill>
              </a:rPr>
              <a:t>3.</a:t>
            </a:r>
          </a:p>
          <a:p>
            <a:r>
              <a:rPr lang="pl-PL" sz="5000" b="1" noProof="1" smtClean="0">
                <a:solidFill>
                  <a:schemeClr val="bg1">
                    <a:lumMod val="95000"/>
                  </a:schemeClr>
                </a:solidFill>
              </a:rPr>
              <a:t>Ulga termomodernizacyjna</a:t>
            </a:r>
            <a:endParaRPr lang="en-US" sz="5000" b="1" noProof="1">
              <a:solidFill>
                <a:schemeClr val="bg1">
                  <a:lumMod val="95000"/>
                </a:schemeClr>
              </a:solidFill>
            </a:endParaRPr>
          </a:p>
        </p:txBody>
      </p:sp>
    </p:spTree>
    <p:extLst>
      <p:ext uri="{BB962C8B-B14F-4D97-AF65-F5344CB8AC3E}">
        <p14:creationId xmlns:p14="http://schemas.microsoft.com/office/powerpoint/2010/main" val="1388173924"/>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smtClean="0"/>
              <a:t>3. Ulga termomodernizacyjna</a:t>
            </a:r>
            <a:endParaRPr lang="pl-PL" b="1" dirty="0"/>
          </a:p>
        </p:txBody>
      </p:sp>
      <p:sp>
        <p:nvSpPr>
          <p:cNvPr id="3" name="Symbol zastępczy zawartości 2"/>
          <p:cNvSpPr>
            <a:spLocks noGrp="1"/>
          </p:cNvSpPr>
          <p:nvPr>
            <p:ph idx="1"/>
          </p:nvPr>
        </p:nvSpPr>
        <p:spPr/>
        <p:txBody>
          <a:bodyPr>
            <a:normAutofit lnSpcReduction="10000"/>
          </a:bodyPr>
          <a:lstStyle/>
          <a:p>
            <a:pPr marL="0" indent="0">
              <a:buNone/>
            </a:pPr>
            <a:r>
              <a:rPr lang="pl-PL" dirty="0"/>
              <a:t>Od 2019 r. (rozliczenie PIT w 2020 r.) podatnicy będący właścicielami lub współwłaścicielami budynku mieszkalnego jednorodzinnego mają prawo do ulgi podatkowej w </a:t>
            </a:r>
            <a:r>
              <a:rPr lang="pl-PL" dirty="0">
                <a:hlinkClick r:id="rId2"/>
              </a:rPr>
              <a:t>PIT-36</a:t>
            </a:r>
            <a:r>
              <a:rPr lang="pl-PL" dirty="0"/>
              <a:t>, </a:t>
            </a:r>
            <a:r>
              <a:rPr lang="pl-PL" dirty="0">
                <a:hlinkClick r:id="rId3"/>
              </a:rPr>
              <a:t>PIT-37</a:t>
            </a:r>
            <a:r>
              <a:rPr lang="pl-PL" dirty="0"/>
              <a:t>, </a:t>
            </a:r>
            <a:r>
              <a:rPr lang="pl-PL" dirty="0">
                <a:hlinkClick r:id="rId4"/>
              </a:rPr>
              <a:t>PIT-36L</a:t>
            </a:r>
            <a:r>
              <a:rPr lang="pl-PL" dirty="0"/>
              <a:t> lub </a:t>
            </a:r>
            <a:r>
              <a:rPr lang="pl-PL" dirty="0">
                <a:hlinkClick r:id="rId5"/>
              </a:rPr>
              <a:t>PIT-28</a:t>
            </a:r>
            <a:r>
              <a:rPr lang="pl-PL" dirty="0" smtClean="0"/>
              <a:t>.</a:t>
            </a:r>
          </a:p>
          <a:p>
            <a:pPr marL="0" indent="0">
              <a:buNone/>
            </a:pPr>
            <a:r>
              <a:rPr lang="pl-PL" dirty="0"/>
              <a:t>Maksymalne odliczenie przysługuje wyłącznie podatnikom, którzy ponieśli wydatki w kwocie </a:t>
            </a:r>
            <a:r>
              <a:rPr lang="pl-PL" b="1" dirty="0"/>
              <a:t>do 53.000 zł brutto </a:t>
            </a:r>
            <a:r>
              <a:rPr lang="pl-PL" dirty="0"/>
              <a:t>(limit liczy się w kwotach z </a:t>
            </a:r>
            <a:r>
              <a:rPr lang="pl-PL" dirty="0" smtClean="0"/>
              <a:t>VAT)</a:t>
            </a:r>
            <a:endParaRPr lang="pl-PL" dirty="0"/>
          </a:p>
          <a:p>
            <a:pPr marL="0" indent="0">
              <a:buNone/>
            </a:pPr>
            <a:r>
              <a:rPr lang="pl-PL" dirty="0"/>
              <a:t>Przysługuje ona jako odliczenie od dochodu wydatków na termomodernizację budynków </a:t>
            </a:r>
            <a:r>
              <a:rPr lang="pl-PL" dirty="0" smtClean="0"/>
              <a:t>jednorodzinnych.</a:t>
            </a:r>
          </a:p>
          <a:p>
            <a:pPr marL="0" indent="0">
              <a:buNone/>
            </a:pPr>
            <a:endParaRPr lang="pl-PL" dirty="0"/>
          </a:p>
          <a:p>
            <a:pPr marL="0" indent="0">
              <a:buNone/>
            </a:pPr>
            <a:r>
              <a:rPr lang="pl-PL" dirty="0"/>
              <a:t>Odliczenia dokonać można w pełnej kwocie wydatku (tyle ile wydajesz – tyle odliczasz od dochodu). Odliczenie obejmuje wydatki na zakup materiałów budowlanych, urządzeń i usług związanych z realizacją przedsięwzięcia termomodernizacyjnego (</a:t>
            </a:r>
            <a:r>
              <a:rPr lang="pl-PL" dirty="0">
                <a:hlinkClick r:id="rId6"/>
              </a:rPr>
              <a:t>zgodnie z wydatkami z wykazu</a:t>
            </a:r>
            <a:r>
              <a:rPr lang="pl-PL" dirty="0"/>
              <a:t>), które zostanie zakończone w okresie 3 kolejnych lat, licząc od końca roku podatkowego, w którym poniesiono pierwszy wydatek.</a:t>
            </a:r>
          </a:p>
        </p:txBody>
      </p:sp>
      <p:pic>
        <p:nvPicPr>
          <p:cNvPr id="819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80112" y="116632"/>
            <a:ext cx="2847975"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008416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Bildplatzhalter 3" descr="Vorschaubild Allgemein.png"/>
          <p:cNvPicPr>
            <a:picLocks noGrp="1" noChangeAspect="1"/>
          </p:cNvPicPr>
          <p:nvPr>
            <p:ph type="pic" sz="quarter" idx="16"/>
          </p:nvPr>
        </p:nvPicPr>
        <p:blipFill>
          <a:blip r:embed="rId2" cstate="print"/>
          <a:srcRect l="10634" r="10634"/>
          <a:stretch>
            <a:fillRect/>
          </a:stretch>
        </p:blipFill>
        <p:spPr bwMode="auto"/>
      </p:pic>
      <p:sp>
        <p:nvSpPr>
          <p:cNvPr id="3" name="Textplatzhalter 2"/>
          <p:cNvSpPr>
            <a:spLocks noGrp="1"/>
          </p:cNvSpPr>
          <p:nvPr>
            <p:ph type="body" sz="quarter" idx="15"/>
          </p:nvPr>
        </p:nvSpPr>
        <p:spPr bwMode="auto"/>
        <p:txBody>
          <a:bodyPr/>
          <a:lstStyle/>
          <a:p>
            <a:endParaRPr lang="en-US" dirty="0"/>
          </a:p>
        </p:txBody>
      </p:sp>
      <p:sp>
        <p:nvSpPr>
          <p:cNvPr id="5" name="Foliennummernplatzhalter 4"/>
          <p:cNvSpPr>
            <a:spLocks noGrp="1"/>
          </p:cNvSpPr>
          <p:nvPr>
            <p:ph type="sldNum" sz="quarter" idx="12"/>
          </p:nvPr>
        </p:nvSpPr>
        <p:spPr bwMode="auto"/>
        <p:txBody>
          <a:bodyPr/>
          <a:lstStyle/>
          <a:p>
            <a:fld id="{76D8E909-938B-47AE-BA6E-C31282E5C101}" type="slidenum">
              <a:rPr lang="de-DE" smtClean="0"/>
              <a:pPr/>
              <a:t>3</a:t>
            </a:fld>
            <a:endParaRPr lang="de-DE"/>
          </a:p>
        </p:txBody>
      </p:sp>
      <p:grpSp>
        <p:nvGrpSpPr>
          <p:cNvPr id="6" name="Gruppieren 4"/>
          <p:cNvGrpSpPr/>
          <p:nvPr/>
        </p:nvGrpSpPr>
        <p:grpSpPr bwMode="ltGray">
          <a:xfrm>
            <a:off x="2876984" y="0"/>
            <a:ext cx="6267016" cy="6858000"/>
            <a:chOff x="2885693" y="0"/>
            <a:chExt cx="6267016" cy="6858000"/>
          </a:xfrm>
        </p:grpSpPr>
        <p:sp>
          <p:nvSpPr>
            <p:cNvPr id="7" name="Freihandform 6"/>
            <p:cNvSpPr/>
            <p:nvPr/>
          </p:nvSpPr>
          <p:spPr bwMode="ltGray">
            <a:xfrm>
              <a:off x="2885693" y="0"/>
              <a:ext cx="6009841" cy="6858000"/>
            </a:xfrm>
            <a:custGeom>
              <a:avLst/>
              <a:gdLst>
                <a:gd name="connsiteX0" fmla="*/ 26126 w 7602583"/>
                <a:gd name="connsiteY0" fmla="*/ 39189 h 6871063"/>
                <a:gd name="connsiteX1" fmla="*/ 7602583 w 7602583"/>
                <a:gd name="connsiteY1" fmla="*/ 0 h 6871063"/>
                <a:gd name="connsiteX2" fmla="*/ 4976949 w 7602583"/>
                <a:gd name="connsiteY2" fmla="*/ 6871063 h 6871063"/>
                <a:gd name="connsiteX3" fmla="*/ 0 w 7602583"/>
                <a:gd name="connsiteY3" fmla="*/ 6871063 h 6871063"/>
                <a:gd name="connsiteX4" fmla="*/ 26126 w 7602583"/>
                <a:gd name="connsiteY4" fmla="*/ 39189 h 6871063"/>
                <a:gd name="connsiteX0" fmla="*/ 26126 w 7602583"/>
                <a:gd name="connsiteY0" fmla="*/ 39189 h 6871063"/>
                <a:gd name="connsiteX1" fmla="*/ 7602583 w 7602583"/>
                <a:gd name="connsiteY1" fmla="*/ 0 h 6871063"/>
                <a:gd name="connsiteX2" fmla="*/ 6675120 w 7602583"/>
                <a:gd name="connsiteY2" fmla="*/ 2429692 h 6871063"/>
                <a:gd name="connsiteX3" fmla="*/ 4976949 w 7602583"/>
                <a:gd name="connsiteY3" fmla="*/ 6871063 h 6871063"/>
                <a:gd name="connsiteX4" fmla="*/ 0 w 7602583"/>
                <a:gd name="connsiteY4" fmla="*/ 6871063 h 6871063"/>
                <a:gd name="connsiteX5" fmla="*/ 26126 w 7602583"/>
                <a:gd name="connsiteY5" fmla="*/ 39189 h 6871063"/>
                <a:gd name="connsiteX0" fmla="*/ 26126 w 7602583"/>
                <a:gd name="connsiteY0" fmla="*/ 39189 h 6871063"/>
                <a:gd name="connsiteX1" fmla="*/ 7602583 w 7602583"/>
                <a:gd name="connsiteY1" fmla="*/ 0 h 6871063"/>
                <a:gd name="connsiteX2" fmla="*/ 4976949 w 7602583"/>
                <a:gd name="connsiteY2" fmla="*/ 6871063 h 6871063"/>
                <a:gd name="connsiteX3" fmla="*/ 0 w 7602583"/>
                <a:gd name="connsiteY3" fmla="*/ 6871063 h 6871063"/>
                <a:gd name="connsiteX4" fmla="*/ 26126 w 7602583"/>
                <a:gd name="connsiteY4" fmla="*/ 39189 h 6871063"/>
                <a:gd name="connsiteX0" fmla="*/ 26126 w 8427720"/>
                <a:gd name="connsiteY0" fmla="*/ 39189 h 6871063"/>
                <a:gd name="connsiteX1" fmla="*/ 7602583 w 8427720"/>
                <a:gd name="connsiteY1" fmla="*/ 0 h 6871063"/>
                <a:gd name="connsiteX2" fmla="*/ 4976949 w 8427720"/>
                <a:gd name="connsiteY2" fmla="*/ 6871063 h 6871063"/>
                <a:gd name="connsiteX3" fmla="*/ 0 w 8427720"/>
                <a:gd name="connsiteY3" fmla="*/ 6871063 h 6871063"/>
                <a:gd name="connsiteX4" fmla="*/ 26126 w 8427720"/>
                <a:gd name="connsiteY4" fmla="*/ 39189 h 6871063"/>
                <a:gd name="connsiteX0" fmla="*/ 26126 w 8427720"/>
                <a:gd name="connsiteY0" fmla="*/ 39189 h 6884126"/>
                <a:gd name="connsiteX1" fmla="*/ 7602583 w 8427720"/>
                <a:gd name="connsiteY1" fmla="*/ 0 h 6884126"/>
                <a:gd name="connsiteX2" fmla="*/ 4402183 w 8427720"/>
                <a:gd name="connsiteY2" fmla="*/ 6884126 h 6884126"/>
                <a:gd name="connsiteX3" fmla="*/ 0 w 8427720"/>
                <a:gd name="connsiteY3" fmla="*/ 6871063 h 6884126"/>
                <a:gd name="connsiteX4" fmla="*/ 26126 w 8427720"/>
                <a:gd name="connsiteY4" fmla="*/ 39189 h 6884126"/>
                <a:gd name="connsiteX0" fmla="*/ 26126 w 8231777"/>
                <a:gd name="connsiteY0" fmla="*/ 39189 h 6884126"/>
                <a:gd name="connsiteX1" fmla="*/ 7602583 w 8231777"/>
                <a:gd name="connsiteY1" fmla="*/ 0 h 6884126"/>
                <a:gd name="connsiteX2" fmla="*/ 4402183 w 8231777"/>
                <a:gd name="connsiteY2" fmla="*/ 6884126 h 6884126"/>
                <a:gd name="connsiteX3" fmla="*/ 0 w 8231777"/>
                <a:gd name="connsiteY3" fmla="*/ 6871063 h 6884126"/>
                <a:gd name="connsiteX4" fmla="*/ 26126 w 8231777"/>
                <a:gd name="connsiteY4" fmla="*/ 39189 h 6884126"/>
                <a:gd name="connsiteX0" fmla="*/ 26126 w 8009709"/>
                <a:gd name="connsiteY0" fmla="*/ 13064 h 6858001"/>
                <a:gd name="connsiteX1" fmla="*/ 7380515 w 8009709"/>
                <a:gd name="connsiteY1" fmla="*/ 0 h 6858001"/>
                <a:gd name="connsiteX2" fmla="*/ 4402183 w 8009709"/>
                <a:gd name="connsiteY2" fmla="*/ 6858001 h 6858001"/>
                <a:gd name="connsiteX3" fmla="*/ 0 w 8009709"/>
                <a:gd name="connsiteY3" fmla="*/ 6844938 h 6858001"/>
                <a:gd name="connsiteX4" fmla="*/ 26126 w 8009709"/>
                <a:gd name="connsiteY4" fmla="*/ 13064 h 6858001"/>
                <a:gd name="connsiteX0" fmla="*/ 26126 w 8388532"/>
                <a:gd name="connsiteY0" fmla="*/ 13064 h 6858001"/>
                <a:gd name="connsiteX1" fmla="*/ 7380515 w 8388532"/>
                <a:gd name="connsiteY1" fmla="*/ 0 h 6858001"/>
                <a:gd name="connsiteX2" fmla="*/ 4402183 w 8388532"/>
                <a:gd name="connsiteY2" fmla="*/ 6858001 h 6858001"/>
                <a:gd name="connsiteX3" fmla="*/ 0 w 8388532"/>
                <a:gd name="connsiteY3" fmla="*/ 6844938 h 6858001"/>
                <a:gd name="connsiteX4" fmla="*/ 26126 w 8388532"/>
                <a:gd name="connsiteY4" fmla="*/ 13064 h 6858001"/>
                <a:gd name="connsiteX0" fmla="*/ 26126 w 8388532"/>
                <a:gd name="connsiteY0" fmla="*/ 13064 h 6858000"/>
                <a:gd name="connsiteX1" fmla="*/ 7380515 w 8388532"/>
                <a:gd name="connsiteY1" fmla="*/ 0 h 6858000"/>
                <a:gd name="connsiteX2" fmla="*/ 4127863 w 8388532"/>
                <a:gd name="connsiteY2" fmla="*/ 6858000 h 6858000"/>
                <a:gd name="connsiteX3" fmla="*/ 0 w 8388532"/>
                <a:gd name="connsiteY3" fmla="*/ 6844938 h 6858000"/>
                <a:gd name="connsiteX4" fmla="*/ 26126 w 8388532"/>
                <a:gd name="connsiteY4" fmla="*/ 13064 h 6858000"/>
                <a:gd name="connsiteX0" fmla="*/ 26126 w 8388532"/>
                <a:gd name="connsiteY0" fmla="*/ 13064 h 6858000"/>
                <a:gd name="connsiteX1" fmla="*/ 7380515 w 8388532"/>
                <a:gd name="connsiteY1" fmla="*/ 0 h 6858000"/>
                <a:gd name="connsiteX2" fmla="*/ 4127863 w 8388532"/>
                <a:gd name="connsiteY2" fmla="*/ 6858000 h 6858000"/>
                <a:gd name="connsiteX3" fmla="*/ 0 w 8388532"/>
                <a:gd name="connsiteY3" fmla="*/ 6844938 h 6858000"/>
                <a:gd name="connsiteX4" fmla="*/ 26126 w 8388532"/>
                <a:gd name="connsiteY4" fmla="*/ 13064 h 6858000"/>
                <a:gd name="connsiteX0" fmla="*/ 269046 w 8388532"/>
                <a:gd name="connsiteY0" fmla="*/ 0 h 6858000"/>
                <a:gd name="connsiteX1" fmla="*/ 7380515 w 8388532"/>
                <a:gd name="connsiteY1" fmla="*/ 0 h 6858000"/>
                <a:gd name="connsiteX2" fmla="*/ 4127863 w 8388532"/>
                <a:gd name="connsiteY2" fmla="*/ 6858000 h 6858000"/>
                <a:gd name="connsiteX3" fmla="*/ 0 w 8388532"/>
                <a:gd name="connsiteY3" fmla="*/ 6844938 h 6858000"/>
                <a:gd name="connsiteX4" fmla="*/ 269046 w 8388532"/>
                <a:gd name="connsiteY4" fmla="*/ 0 h 6858000"/>
                <a:gd name="connsiteX0" fmla="*/ 8709 w 8128195"/>
                <a:gd name="connsiteY0" fmla="*/ 0 h 6858000"/>
                <a:gd name="connsiteX1" fmla="*/ 7120178 w 8128195"/>
                <a:gd name="connsiteY1" fmla="*/ 0 h 6858000"/>
                <a:gd name="connsiteX2" fmla="*/ 3867526 w 8128195"/>
                <a:gd name="connsiteY2" fmla="*/ 6858000 h 6858000"/>
                <a:gd name="connsiteX3" fmla="*/ 8709 w 8128195"/>
                <a:gd name="connsiteY3" fmla="*/ 6858000 h 6858000"/>
                <a:gd name="connsiteX4" fmla="*/ 8709 w 8128195"/>
                <a:gd name="connsiteY4" fmla="*/ 0 h 6858000"/>
                <a:gd name="connsiteX0" fmla="*/ 3079533 w 8119486"/>
                <a:gd name="connsiteY0" fmla="*/ 620110 h 6858000"/>
                <a:gd name="connsiteX1" fmla="*/ 7111469 w 8119486"/>
                <a:gd name="connsiteY1" fmla="*/ 0 h 6858000"/>
                <a:gd name="connsiteX2" fmla="*/ 3858817 w 8119486"/>
                <a:gd name="connsiteY2" fmla="*/ 6858000 h 6858000"/>
                <a:gd name="connsiteX3" fmla="*/ 0 w 8119486"/>
                <a:gd name="connsiteY3" fmla="*/ 6858000 h 6858000"/>
                <a:gd name="connsiteX4" fmla="*/ 3079533 w 8119486"/>
                <a:gd name="connsiteY4" fmla="*/ 620110 h 6858000"/>
                <a:gd name="connsiteX0" fmla="*/ 705995 w 8119486"/>
                <a:gd name="connsiteY0" fmla="*/ 0 h 6858000"/>
                <a:gd name="connsiteX1" fmla="*/ 7111469 w 8119486"/>
                <a:gd name="connsiteY1" fmla="*/ 0 h 6858000"/>
                <a:gd name="connsiteX2" fmla="*/ 3858817 w 8119486"/>
                <a:gd name="connsiteY2" fmla="*/ 6858000 h 6858000"/>
                <a:gd name="connsiteX3" fmla="*/ 0 w 8119486"/>
                <a:gd name="connsiteY3" fmla="*/ 6858000 h 6858000"/>
                <a:gd name="connsiteX4" fmla="*/ 705995 w 8119486"/>
                <a:gd name="connsiteY4" fmla="*/ 0 h 6858000"/>
                <a:gd name="connsiteX0" fmla="*/ 8709 w 7422200"/>
                <a:gd name="connsiteY0" fmla="*/ 0 h 6858000"/>
                <a:gd name="connsiteX1" fmla="*/ 6414183 w 7422200"/>
                <a:gd name="connsiteY1" fmla="*/ 0 h 6858000"/>
                <a:gd name="connsiteX2" fmla="*/ 3161531 w 7422200"/>
                <a:gd name="connsiteY2" fmla="*/ 6858000 h 6858000"/>
                <a:gd name="connsiteX3" fmla="*/ 805694 w 7422200"/>
                <a:gd name="connsiteY3" fmla="*/ 5549462 h 6858000"/>
                <a:gd name="connsiteX4" fmla="*/ 8709 w 7422200"/>
                <a:gd name="connsiteY4" fmla="*/ 0 h 6858000"/>
                <a:gd name="connsiteX0" fmla="*/ 8709 w 7422200"/>
                <a:gd name="connsiteY0" fmla="*/ 0 h 6858000"/>
                <a:gd name="connsiteX1" fmla="*/ 6414183 w 7422200"/>
                <a:gd name="connsiteY1" fmla="*/ 0 h 6858000"/>
                <a:gd name="connsiteX2" fmla="*/ 3161531 w 7422200"/>
                <a:gd name="connsiteY2" fmla="*/ 6858000 h 6858000"/>
                <a:gd name="connsiteX3" fmla="*/ 8709 w 7422200"/>
                <a:gd name="connsiteY3" fmla="*/ 6858000 h 6858000"/>
                <a:gd name="connsiteX4" fmla="*/ 8709 w 7422200"/>
                <a:gd name="connsiteY4" fmla="*/ 0 h 6858000"/>
                <a:gd name="connsiteX0" fmla="*/ 9153959 w 9153959"/>
                <a:gd name="connsiteY0" fmla="*/ 0 h 6858000"/>
                <a:gd name="connsiteX1" fmla="*/ 6405474 w 9153959"/>
                <a:gd name="connsiteY1" fmla="*/ 0 h 6858000"/>
                <a:gd name="connsiteX2" fmla="*/ 3152822 w 9153959"/>
                <a:gd name="connsiteY2" fmla="*/ 6858000 h 6858000"/>
                <a:gd name="connsiteX3" fmla="*/ 0 w 9153959"/>
                <a:gd name="connsiteY3" fmla="*/ 6858000 h 6858000"/>
                <a:gd name="connsiteX4" fmla="*/ 9153959 w 9153959"/>
                <a:gd name="connsiteY4" fmla="*/ 0 h 6858000"/>
                <a:gd name="connsiteX0" fmla="*/ 6001137 w 6009845"/>
                <a:gd name="connsiteY0" fmla="*/ 0 h 6858000"/>
                <a:gd name="connsiteX1" fmla="*/ 3252652 w 6009845"/>
                <a:gd name="connsiteY1" fmla="*/ 0 h 6858000"/>
                <a:gd name="connsiteX2" fmla="*/ 0 w 6009845"/>
                <a:gd name="connsiteY2" fmla="*/ 6858000 h 6858000"/>
                <a:gd name="connsiteX3" fmla="*/ 6001136 w 6009845"/>
                <a:gd name="connsiteY3" fmla="*/ 6858000 h 6858000"/>
                <a:gd name="connsiteX4" fmla="*/ 6001137 w 600984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09845" h="6858000">
                  <a:moveTo>
                    <a:pt x="6001137" y="0"/>
                  </a:moveTo>
                  <a:lnTo>
                    <a:pt x="3252652" y="0"/>
                  </a:lnTo>
                  <a:cubicBezTo>
                    <a:pt x="4260669" y="2810690"/>
                    <a:pt x="1619795" y="5738949"/>
                    <a:pt x="0" y="6858000"/>
                  </a:cubicBezTo>
                  <a:lnTo>
                    <a:pt x="6001136" y="6858000"/>
                  </a:lnTo>
                  <a:cubicBezTo>
                    <a:pt x="6009845" y="4580709"/>
                    <a:pt x="5992428" y="2277291"/>
                    <a:pt x="6001137" y="0"/>
                  </a:cubicBezTo>
                  <a:close/>
                </a:path>
              </a:pathLst>
            </a:custGeom>
            <a:solidFill>
              <a:schemeClr val="bg1">
                <a:alpha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noProof="1"/>
            </a:p>
          </p:txBody>
        </p:sp>
        <p:sp>
          <p:nvSpPr>
            <p:cNvPr id="8" name="Freihandform 7"/>
            <p:cNvSpPr/>
            <p:nvPr/>
          </p:nvSpPr>
          <p:spPr bwMode="ltGray">
            <a:xfrm>
              <a:off x="3142868" y="0"/>
              <a:ext cx="6009841" cy="6858000"/>
            </a:xfrm>
            <a:custGeom>
              <a:avLst/>
              <a:gdLst>
                <a:gd name="connsiteX0" fmla="*/ 26126 w 7602583"/>
                <a:gd name="connsiteY0" fmla="*/ 39189 h 6871063"/>
                <a:gd name="connsiteX1" fmla="*/ 7602583 w 7602583"/>
                <a:gd name="connsiteY1" fmla="*/ 0 h 6871063"/>
                <a:gd name="connsiteX2" fmla="*/ 4976949 w 7602583"/>
                <a:gd name="connsiteY2" fmla="*/ 6871063 h 6871063"/>
                <a:gd name="connsiteX3" fmla="*/ 0 w 7602583"/>
                <a:gd name="connsiteY3" fmla="*/ 6871063 h 6871063"/>
                <a:gd name="connsiteX4" fmla="*/ 26126 w 7602583"/>
                <a:gd name="connsiteY4" fmla="*/ 39189 h 6871063"/>
                <a:gd name="connsiteX0" fmla="*/ 26126 w 7602583"/>
                <a:gd name="connsiteY0" fmla="*/ 39189 h 6871063"/>
                <a:gd name="connsiteX1" fmla="*/ 7602583 w 7602583"/>
                <a:gd name="connsiteY1" fmla="*/ 0 h 6871063"/>
                <a:gd name="connsiteX2" fmla="*/ 6675120 w 7602583"/>
                <a:gd name="connsiteY2" fmla="*/ 2429692 h 6871063"/>
                <a:gd name="connsiteX3" fmla="*/ 4976949 w 7602583"/>
                <a:gd name="connsiteY3" fmla="*/ 6871063 h 6871063"/>
                <a:gd name="connsiteX4" fmla="*/ 0 w 7602583"/>
                <a:gd name="connsiteY4" fmla="*/ 6871063 h 6871063"/>
                <a:gd name="connsiteX5" fmla="*/ 26126 w 7602583"/>
                <a:gd name="connsiteY5" fmla="*/ 39189 h 6871063"/>
                <a:gd name="connsiteX0" fmla="*/ 26126 w 7602583"/>
                <a:gd name="connsiteY0" fmla="*/ 39189 h 6871063"/>
                <a:gd name="connsiteX1" fmla="*/ 7602583 w 7602583"/>
                <a:gd name="connsiteY1" fmla="*/ 0 h 6871063"/>
                <a:gd name="connsiteX2" fmla="*/ 4976949 w 7602583"/>
                <a:gd name="connsiteY2" fmla="*/ 6871063 h 6871063"/>
                <a:gd name="connsiteX3" fmla="*/ 0 w 7602583"/>
                <a:gd name="connsiteY3" fmla="*/ 6871063 h 6871063"/>
                <a:gd name="connsiteX4" fmla="*/ 26126 w 7602583"/>
                <a:gd name="connsiteY4" fmla="*/ 39189 h 6871063"/>
                <a:gd name="connsiteX0" fmla="*/ 26126 w 8427720"/>
                <a:gd name="connsiteY0" fmla="*/ 39189 h 6871063"/>
                <a:gd name="connsiteX1" fmla="*/ 7602583 w 8427720"/>
                <a:gd name="connsiteY1" fmla="*/ 0 h 6871063"/>
                <a:gd name="connsiteX2" fmla="*/ 4976949 w 8427720"/>
                <a:gd name="connsiteY2" fmla="*/ 6871063 h 6871063"/>
                <a:gd name="connsiteX3" fmla="*/ 0 w 8427720"/>
                <a:gd name="connsiteY3" fmla="*/ 6871063 h 6871063"/>
                <a:gd name="connsiteX4" fmla="*/ 26126 w 8427720"/>
                <a:gd name="connsiteY4" fmla="*/ 39189 h 6871063"/>
                <a:gd name="connsiteX0" fmla="*/ 26126 w 8427720"/>
                <a:gd name="connsiteY0" fmla="*/ 39189 h 6884126"/>
                <a:gd name="connsiteX1" fmla="*/ 7602583 w 8427720"/>
                <a:gd name="connsiteY1" fmla="*/ 0 h 6884126"/>
                <a:gd name="connsiteX2" fmla="*/ 4402183 w 8427720"/>
                <a:gd name="connsiteY2" fmla="*/ 6884126 h 6884126"/>
                <a:gd name="connsiteX3" fmla="*/ 0 w 8427720"/>
                <a:gd name="connsiteY3" fmla="*/ 6871063 h 6884126"/>
                <a:gd name="connsiteX4" fmla="*/ 26126 w 8427720"/>
                <a:gd name="connsiteY4" fmla="*/ 39189 h 6884126"/>
                <a:gd name="connsiteX0" fmla="*/ 26126 w 8231777"/>
                <a:gd name="connsiteY0" fmla="*/ 39189 h 6884126"/>
                <a:gd name="connsiteX1" fmla="*/ 7602583 w 8231777"/>
                <a:gd name="connsiteY1" fmla="*/ 0 h 6884126"/>
                <a:gd name="connsiteX2" fmla="*/ 4402183 w 8231777"/>
                <a:gd name="connsiteY2" fmla="*/ 6884126 h 6884126"/>
                <a:gd name="connsiteX3" fmla="*/ 0 w 8231777"/>
                <a:gd name="connsiteY3" fmla="*/ 6871063 h 6884126"/>
                <a:gd name="connsiteX4" fmla="*/ 26126 w 8231777"/>
                <a:gd name="connsiteY4" fmla="*/ 39189 h 6884126"/>
                <a:gd name="connsiteX0" fmla="*/ 26126 w 8009709"/>
                <a:gd name="connsiteY0" fmla="*/ 13064 h 6858001"/>
                <a:gd name="connsiteX1" fmla="*/ 7380515 w 8009709"/>
                <a:gd name="connsiteY1" fmla="*/ 0 h 6858001"/>
                <a:gd name="connsiteX2" fmla="*/ 4402183 w 8009709"/>
                <a:gd name="connsiteY2" fmla="*/ 6858001 h 6858001"/>
                <a:gd name="connsiteX3" fmla="*/ 0 w 8009709"/>
                <a:gd name="connsiteY3" fmla="*/ 6844938 h 6858001"/>
                <a:gd name="connsiteX4" fmla="*/ 26126 w 8009709"/>
                <a:gd name="connsiteY4" fmla="*/ 13064 h 6858001"/>
                <a:gd name="connsiteX0" fmla="*/ 26126 w 8388532"/>
                <a:gd name="connsiteY0" fmla="*/ 13064 h 6858001"/>
                <a:gd name="connsiteX1" fmla="*/ 7380515 w 8388532"/>
                <a:gd name="connsiteY1" fmla="*/ 0 h 6858001"/>
                <a:gd name="connsiteX2" fmla="*/ 4402183 w 8388532"/>
                <a:gd name="connsiteY2" fmla="*/ 6858001 h 6858001"/>
                <a:gd name="connsiteX3" fmla="*/ 0 w 8388532"/>
                <a:gd name="connsiteY3" fmla="*/ 6844938 h 6858001"/>
                <a:gd name="connsiteX4" fmla="*/ 26126 w 8388532"/>
                <a:gd name="connsiteY4" fmla="*/ 13064 h 6858001"/>
                <a:gd name="connsiteX0" fmla="*/ 26126 w 8388532"/>
                <a:gd name="connsiteY0" fmla="*/ 13064 h 6858000"/>
                <a:gd name="connsiteX1" fmla="*/ 7380515 w 8388532"/>
                <a:gd name="connsiteY1" fmla="*/ 0 h 6858000"/>
                <a:gd name="connsiteX2" fmla="*/ 4127863 w 8388532"/>
                <a:gd name="connsiteY2" fmla="*/ 6858000 h 6858000"/>
                <a:gd name="connsiteX3" fmla="*/ 0 w 8388532"/>
                <a:gd name="connsiteY3" fmla="*/ 6844938 h 6858000"/>
                <a:gd name="connsiteX4" fmla="*/ 26126 w 8388532"/>
                <a:gd name="connsiteY4" fmla="*/ 13064 h 6858000"/>
                <a:gd name="connsiteX0" fmla="*/ 26126 w 8388532"/>
                <a:gd name="connsiteY0" fmla="*/ 13064 h 6858000"/>
                <a:gd name="connsiteX1" fmla="*/ 7380515 w 8388532"/>
                <a:gd name="connsiteY1" fmla="*/ 0 h 6858000"/>
                <a:gd name="connsiteX2" fmla="*/ 4127863 w 8388532"/>
                <a:gd name="connsiteY2" fmla="*/ 6858000 h 6858000"/>
                <a:gd name="connsiteX3" fmla="*/ 0 w 8388532"/>
                <a:gd name="connsiteY3" fmla="*/ 6844938 h 6858000"/>
                <a:gd name="connsiteX4" fmla="*/ 26126 w 8388532"/>
                <a:gd name="connsiteY4" fmla="*/ 13064 h 6858000"/>
                <a:gd name="connsiteX0" fmla="*/ 269046 w 8388532"/>
                <a:gd name="connsiteY0" fmla="*/ 0 h 6858000"/>
                <a:gd name="connsiteX1" fmla="*/ 7380515 w 8388532"/>
                <a:gd name="connsiteY1" fmla="*/ 0 h 6858000"/>
                <a:gd name="connsiteX2" fmla="*/ 4127863 w 8388532"/>
                <a:gd name="connsiteY2" fmla="*/ 6858000 h 6858000"/>
                <a:gd name="connsiteX3" fmla="*/ 0 w 8388532"/>
                <a:gd name="connsiteY3" fmla="*/ 6844938 h 6858000"/>
                <a:gd name="connsiteX4" fmla="*/ 269046 w 8388532"/>
                <a:gd name="connsiteY4" fmla="*/ 0 h 6858000"/>
                <a:gd name="connsiteX0" fmla="*/ 8709 w 8128195"/>
                <a:gd name="connsiteY0" fmla="*/ 0 h 6858000"/>
                <a:gd name="connsiteX1" fmla="*/ 7120178 w 8128195"/>
                <a:gd name="connsiteY1" fmla="*/ 0 h 6858000"/>
                <a:gd name="connsiteX2" fmla="*/ 3867526 w 8128195"/>
                <a:gd name="connsiteY2" fmla="*/ 6858000 h 6858000"/>
                <a:gd name="connsiteX3" fmla="*/ 8709 w 8128195"/>
                <a:gd name="connsiteY3" fmla="*/ 6858000 h 6858000"/>
                <a:gd name="connsiteX4" fmla="*/ 8709 w 8128195"/>
                <a:gd name="connsiteY4" fmla="*/ 0 h 6858000"/>
                <a:gd name="connsiteX0" fmla="*/ 3079533 w 8119486"/>
                <a:gd name="connsiteY0" fmla="*/ 620110 h 6858000"/>
                <a:gd name="connsiteX1" fmla="*/ 7111469 w 8119486"/>
                <a:gd name="connsiteY1" fmla="*/ 0 h 6858000"/>
                <a:gd name="connsiteX2" fmla="*/ 3858817 w 8119486"/>
                <a:gd name="connsiteY2" fmla="*/ 6858000 h 6858000"/>
                <a:gd name="connsiteX3" fmla="*/ 0 w 8119486"/>
                <a:gd name="connsiteY3" fmla="*/ 6858000 h 6858000"/>
                <a:gd name="connsiteX4" fmla="*/ 3079533 w 8119486"/>
                <a:gd name="connsiteY4" fmla="*/ 620110 h 6858000"/>
                <a:gd name="connsiteX0" fmla="*/ 705995 w 8119486"/>
                <a:gd name="connsiteY0" fmla="*/ 0 h 6858000"/>
                <a:gd name="connsiteX1" fmla="*/ 7111469 w 8119486"/>
                <a:gd name="connsiteY1" fmla="*/ 0 h 6858000"/>
                <a:gd name="connsiteX2" fmla="*/ 3858817 w 8119486"/>
                <a:gd name="connsiteY2" fmla="*/ 6858000 h 6858000"/>
                <a:gd name="connsiteX3" fmla="*/ 0 w 8119486"/>
                <a:gd name="connsiteY3" fmla="*/ 6858000 h 6858000"/>
                <a:gd name="connsiteX4" fmla="*/ 705995 w 8119486"/>
                <a:gd name="connsiteY4" fmla="*/ 0 h 6858000"/>
                <a:gd name="connsiteX0" fmla="*/ 8709 w 7422200"/>
                <a:gd name="connsiteY0" fmla="*/ 0 h 6858000"/>
                <a:gd name="connsiteX1" fmla="*/ 6414183 w 7422200"/>
                <a:gd name="connsiteY1" fmla="*/ 0 h 6858000"/>
                <a:gd name="connsiteX2" fmla="*/ 3161531 w 7422200"/>
                <a:gd name="connsiteY2" fmla="*/ 6858000 h 6858000"/>
                <a:gd name="connsiteX3" fmla="*/ 805694 w 7422200"/>
                <a:gd name="connsiteY3" fmla="*/ 5549462 h 6858000"/>
                <a:gd name="connsiteX4" fmla="*/ 8709 w 7422200"/>
                <a:gd name="connsiteY4" fmla="*/ 0 h 6858000"/>
                <a:gd name="connsiteX0" fmla="*/ 8709 w 7422200"/>
                <a:gd name="connsiteY0" fmla="*/ 0 h 6858000"/>
                <a:gd name="connsiteX1" fmla="*/ 6414183 w 7422200"/>
                <a:gd name="connsiteY1" fmla="*/ 0 h 6858000"/>
                <a:gd name="connsiteX2" fmla="*/ 3161531 w 7422200"/>
                <a:gd name="connsiteY2" fmla="*/ 6858000 h 6858000"/>
                <a:gd name="connsiteX3" fmla="*/ 8709 w 7422200"/>
                <a:gd name="connsiteY3" fmla="*/ 6858000 h 6858000"/>
                <a:gd name="connsiteX4" fmla="*/ 8709 w 7422200"/>
                <a:gd name="connsiteY4" fmla="*/ 0 h 6858000"/>
                <a:gd name="connsiteX0" fmla="*/ 9153959 w 9153959"/>
                <a:gd name="connsiteY0" fmla="*/ 0 h 6858000"/>
                <a:gd name="connsiteX1" fmla="*/ 6405474 w 9153959"/>
                <a:gd name="connsiteY1" fmla="*/ 0 h 6858000"/>
                <a:gd name="connsiteX2" fmla="*/ 3152822 w 9153959"/>
                <a:gd name="connsiteY2" fmla="*/ 6858000 h 6858000"/>
                <a:gd name="connsiteX3" fmla="*/ 0 w 9153959"/>
                <a:gd name="connsiteY3" fmla="*/ 6858000 h 6858000"/>
                <a:gd name="connsiteX4" fmla="*/ 9153959 w 9153959"/>
                <a:gd name="connsiteY4" fmla="*/ 0 h 6858000"/>
                <a:gd name="connsiteX0" fmla="*/ 6001137 w 6009845"/>
                <a:gd name="connsiteY0" fmla="*/ 0 h 6858000"/>
                <a:gd name="connsiteX1" fmla="*/ 3252652 w 6009845"/>
                <a:gd name="connsiteY1" fmla="*/ 0 h 6858000"/>
                <a:gd name="connsiteX2" fmla="*/ 0 w 6009845"/>
                <a:gd name="connsiteY2" fmla="*/ 6858000 h 6858000"/>
                <a:gd name="connsiteX3" fmla="*/ 6001136 w 6009845"/>
                <a:gd name="connsiteY3" fmla="*/ 6858000 h 6858000"/>
                <a:gd name="connsiteX4" fmla="*/ 6001137 w 600984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09845" h="6858000">
                  <a:moveTo>
                    <a:pt x="6001137" y="0"/>
                  </a:moveTo>
                  <a:lnTo>
                    <a:pt x="3252652" y="0"/>
                  </a:lnTo>
                  <a:cubicBezTo>
                    <a:pt x="4260669" y="2810690"/>
                    <a:pt x="1619795" y="5738949"/>
                    <a:pt x="0" y="6858000"/>
                  </a:cubicBezTo>
                  <a:lnTo>
                    <a:pt x="6001136" y="6858000"/>
                  </a:lnTo>
                  <a:cubicBezTo>
                    <a:pt x="6009845" y="4580709"/>
                    <a:pt x="5992428" y="2277291"/>
                    <a:pt x="6001137"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noProof="1"/>
            </a:p>
          </p:txBody>
        </p:sp>
      </p:grpSp>
      <p:sp>
        <p:nvSpPr>
          <p:cNvPr id="9" name="Rechteck 8"/>
          <p:cNvSpPr/>
          <p:nvPr/>
        </p:nvSpPr>
        <p:spPr bwMode="auto">
          <a:xfrm>
            <a:off x="7048500" y="6172200"/>
            <a:ext cx="1638300" cy="35326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noProof="1">
              <a:ln w="1905"/>
              <a:solidFill>
                <a:schemeClr val="accent6"/>
              </a:solidFill>
              <a:effectLst>
                <a:innerShdw blurRad="63500" dist="76200" dir="21540000">
                  <a:prstClr val="black">
                    <a:alpha val="64000"/>
                  </a:prstClr>
                </a:innerShdw>
                <a:reflection blurRad="6350" stA="55000" endA="300" endPos="45500" dir="5400000" sy="-100000" algn="bl" rotWithShape="0"/>
              </a:effectLst>
            </a:endParaRPr>
          </a:p>
        </p:txBody>
      </p:sp>
      <p:sp>
        <p:nvSpPr>
          <p:cNvPr id="10" name="Rechteck 9"/>
          <p:cNvSpPr/>
          <p:nvPr/>
        </p:nvSpPr>
        <p:spPr bwMode="ltGray">
          <a:xfrm>
            <a:off x="481923" y="-1373554"/>
            <a:ext cx="6325249" cy="5478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endParaRPr lang="pl-PL" sz="5000" b="1" noProof="1" smtClean="0">
              <a:solidFill>
                <a:schemeClr val="bg1">
                  <a:lumMod val="95000"/>
                </a:schemeClr>
              </a:solidFill>
            </a:endParaRPr>
          </a:p>
          <a:p>
            <a:endParaRPr lang="pl-PL" sz="5000" b="1" noProof="1" smtClean="0">
              <a:solidFill>
                <a:schemeClr val="bg1">
                  <a:lumMod val="95000"/>
                </a:schemeClr>
              </a:solidFill>
            </a:endParaRPr>
          </a:p>
          <a:p>
            <a:pPr marL="914400" indent="-914400">
              <a:buAutoNum type="arabicPeriod"/>
            </a:pPr>
            <a:endParaRPr lang="pl-PL" sz="5000" b="1" noProof="1" smtClean="0">
              <a:solidFill>
                <a:schemeClr val="bg1">
                  <a:lumMod val="95000"/>
                </a:schemeClr>
              </a:solidFill>
            </a:endParaRPr>
          </a:p>
          <a:p>
            <a:r>
              <a:rPr lang="pl-PL" sz="5000" b="1" noProof="1" smtClean="0">
                <a:solidFill>
                  <a:schemeClr val="bg1">
                    <a:lumMod val="95000"/>
                  </a:schemeClr>
                </a:solidFill>
              </a:rPr>
              <a:t>1.</a:t>
            </a:r>
          </a:p>
          <a:p>
            <a:r>
              <a:rPr lang="pl-PL" sz="5000" b="1" noProof="1" smtClean="0">
                <a:solidFill>
                  <a:schemeClr val="bg1">
                    <a:lumMod val="95000"/>
                  </a:schemeClr>
                </a:solidFill>
              </a:rPr>
              <a:t>Dotacje </a:t>
            </a:r>
          </a:p>
          <a:p>
            <a:r>
              <a:rPr lang="pl-PL" sz="5000" b="1" noProof="1" smtClean="0">
                <a:solidFill>
                  <a:schemeClr val="bg1">
                    <a:lumMod val="95000"/>
                  </a:schemeClr>
                </a:solidFill>
              </a:rPr>
              <a:t>z Urzędu Miejskiego </a:t>
            </a:r>
          </a:p>
          <a:p>
            <a:r>
              <a:rPr lang="pl-PL" sz="5000" b="1" noProof="1" smtClean="0">
                <a:solidFill>
                  <a:schemeClr val="bg1">
                    <a:lumMod val="95000"/>
                  </a:schemeClr>
                </a:solidFill>
              </a:rPr>
              <a:t>w Gliwicach</a:t>
            </a:r>
            <a:endParaRPr lang="en-US" sz="5000" b="1" noProof="1">
              <a:solidFill>
                <a:schemeClr val="bg1">
                  <a:lumMod val="95000"/>
                </a:schemeClr>
              </a:solidFill>
            </a:endParaRPr>
          </a:p>
        </p:txBody>
      </p:sp>
    </p:spTree>
    <p:extLst>
      <p:ext uri="{BB962C8B-B14F-4D97-AF65-F5344CB8AC3E}">
        <p14:creationId xmlns:p14="http://schemas.microsoft.com/office/powerpoint/2010/main" val="4109896847"/>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lstStyle/>
          <a:p>
            <a:pPr marL="0" indent="0">
              <a:buNone/>
            </a:pPr>
            <a:r>
              <a:rPr lang="pl-PL" b="1" dirty="0"/>
              <a:t>Aby zatem odliczać ulgę należy</a:t>
            </a:r>
            <a:r>
              <a:rPr lang="pl-PL" b="1" dirty="0" smtClean="0"/>
              <a:t>:</a:t>
            </a:r>
            <a:endParaRPr lang="pl-PL" dirty="0"/>
          </a:p>
          <a:p>
            <a:pPr>
              <a:buFont typeface="Wingdings" panose="05000000000000000000" pitchFamily="2" charset="2"/>
              <a:buChar char="Ø"/>
            </a:pPr>
            <a:r>
              <a:rPr lang="pl-PL" dirty="0"/>
              <a:t>    rozpocząć przedsięwzięcie termomodernizacyjne – nie ma tu </a:t>
            </a:r>
            <a:r>
              <a:rPr lang="pl-PL" dirty="0" smtClean="0"/>
              <a:t>	obowiązku </a:t>
            </a:r>
            <a:r>
              <a:rPr lang="pl-PL" dirty="0"/>
              <a:t>rozpoczęcia go od audytu termomodernizacyjnego,</a:t>
            </a:r>
          </a:p>
          <a:p>
            <a:pPr>
              <a:buFont typeface="Wingdings" panose="05000000000000000000" pitchFamily="2" charset="2"/>
              <a:buChar char="Ø"/>
            </a:pPr>
            <a:r>
              <a:rPr lang="pl-PL" dirty="0"/>
              <a:t>    kupować towary, produkty i usługi, których nabycie zgodnie z </a:t>
            </a:r>
            <a:r>
              <a:rPr lang="pl-PL" dirty="0" smtClean="0"/>
              <a:t>	wykazem </a:t>
            </a:r>
            <a:r>
              <a:rPr lang="pl-PL" dirty="0"/>
              <a:t>można odliczać od dochodu,</a:t>
            </a:r>
          </a:p>
          <a:p>
            <a:pPr>
              <a:buFont typeface="Wingdings" panose="05000000000000000000" pitchFamily="2" charset="2"/>
              <a:buChar char="Ø"/>
            </a:pPr>
            <a:r>
              <a:rPr lang="pl-PL" dirty="0"/>
              <a:t>    ukończyć przedsięwzięcie w ciągu trzech lat (np. rozpoczęcie – </a:t>
            </a:r>
            <a:r>
              <a:rPr lang="pl-PL" dirty="0" smtClean="0"/>
              <a:t>	pierwszy </a:t>
            </a:r>
            <a:r>
              <a:rPr lang="pl-PL" dirty="0"/>
              <a:t>wydatek – maj 2019 – zakończenie nie później niż 31 </a:t>
            </a:r>
            <a:r>
              <a:rPr lang="pl-PL" dirty="0" smtClean="0"/>
              <a:t>	grudnia </a:t>
            </a:r>
            <a:r>
              <a:rPr lang="pl-PL" dirty="0"/>
              <a:t>2022 r.),</a:t>
            </a:r>
          </a:p>
          <a:p>
            <a:pPr>
              <a:buFont typeface="Wingdings" panose="05000000000000000000" pitchFamily="2" charset="2"/>
              <a:buChar char="Ø"/>
            </a:pPr>
            <a:r>
              <a:rPr lang="pl-PL" dirty="0"/>
              <a:t>    odliczać poczynione wydatki na bieżąco, osobno za każdy rok w </a:t>
            </a:r>
            <a:r>
              <a:rPr lang="pl-PL" dirty="0" smtClean="0"/>
              <a:t>	deklaracji </a:t>
            </a:r>
            <a:r>
              <a:rPr lang="pl-PL" dirty="0"/>
              <a:t>rocznej PIT.</a:t>
            </a:r>
          </a:p>
          <a:p>
            <a:endParaRPr lang="pl-PL" dirty="0"/>
          </a:p>
        </p:txBody>
      </p:sp>
      <p:sp>
        <p:nvSpPr>
          <p:cNvPr id="4" name="Tytuł 1"/>
          <p:cNvSpPr>
            <a:spLocks noGrp="1"/>
          </p:cNvSpPr>
          <p:nvPr>
            <p:ph type="title"/>
          </p:nvPr>
        </p:nvSpPr>
        <p:spPr/>
        <p:txBody>
          <a:bodyPr/>
          <a:lstStyle/>
          <a:p>
            <a:r>
              <a:rPr lang="pl-PL" b="1" dirty="0" smtClean="0"/>
              <a:t>3. Ulga termomodernizacyjna</a:t>
            </a:r>
            <a:endParaRPr lang="pl-PL" b="1"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8144" y="260648"/>
            <a:ext cx="2852737" cy="160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7066675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lstStyle/>
          <a:p>
            <a:pPr marL="0" indent="0">
              <a:buNone/>
            </a:pPr>
            <a:r>
              <a:rPr lang="pl-PL" b="1" dirty="0" smtClean="0"/>
              <a:t>Komu </a:t>
            </a:r>
            <a:r>
              <a:rPr lang="pl-PL" b="1" dirty="0"/>
              <a:t>przysługuje ulga termomodernizacyjna?</a:t>
            </a:r>
          </a:p>
          <a:p>
            <a:endParaRPr lang="pl-PL" dirty="0"/>
          </a:p>
          <a:p>
            <a:pPr marL="0" indent="0">
              <a:buNone/>
            </a:pPr>
            <a:r>
              <a:rPr lang="pl-PL" dirty="0"/>
              <a:t>Ulga dotyczy wyłącznie właścicieli lub współwłaścicieli budynków mieszkalnych jednorodzinnych </a:t>
            </a:r>
            <a:endParaRPr lang="pl-PL" dirty="0" smtClean="0"/>
          </a:p>
          <a:p>
            <a:pPr marL="0" indent="0">
              <a:buNone/>
            </a:pPr>
            <a:r>
              <a:rPr lang="pl-PL" dirty="0" smtClean="0"/>
              <a:t>– </a:t>
            </a:r>
            <a:r>
              <a:rPr lang="pl-PL" dirty="0"/>
              <a:t>czyli budynków wolno stojących albo budynków w zabudowie bliźniaczej, szeregowej lub grupowej, służących zaspokajaniu potrzeb mieszkaniowych, stanowiących konstrukcyjnie samodzielną całość, w których dopuszcza się wydzielenie nie więcej niż dwóch lokali mieszkalnych albo jednego lokalu mieszkalnego i lokalu użytkowego o powierzchni całkowitej nieprzekraczającej </a:t>
            </a:r>
            <a:r>
              <a:rPr lang="pl-PL" b="1" dirty="0"/>
              <a:t>30%</a:t>
            </a:r>
            <a:r>
              <a:rPr lang="pl-PL" dirty="0"/>
              <a:t> powierzchni całkowitej budynku.</a:t>
            </a:r>
          </a:p>
        </p:txBody>
      </p:sp>
      <p:sp>
        <p:nvSpPr>
          <p:cNvPr id="4" name="Tytuł 1"/>
          <p:cNvSpPr>
            <a:spLocks noGrp="1"/>
          </p:cNvSpPr>
          <p:nvPr>
            <p:ph type="title"/>
          </p:nvPr>
        </p:nvSpPr>
        <p:spPr/>
        <p:txBody>
          <a:bodyPr/>
          <a:lstStyle/>
          <a:p>
            <a:r>
              <a:rPr lang="pl-PL" b="1" dirty="0" smtClean="0"/>
              <a:t>3. Ulga termomodernizacyjna</a:t>
            </a:r>
            <a:endParaRPr lang="pl-PL" b="1"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8144" y="260648"/>
            <a:ext cx="2852737" cy="160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6226778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628650" y="1556792"/>
            <a:ext cx="7886700" cy="4620171"/>
          </a:xfrm>
        </p:spPr>
        <p:txBody>
          <a:bodyPr>
            <a:normAutofit/>
          </a:bodyPr>
          <a:lstStyle/>
          <a:p>
            <a:r>
              <a:rPr lang="pl-PL" dirty="0"/>
              <a:t>Z</a:t>
            </a:r>
            <a:r>
              <a:rPr lang="pl-PL" dirty="0" smtClean="0"/>
              <a:t> </a:t>
            </a:r>
            <a:r>
              <a:rPr lang="pl-PL" dirty="0"/>
              <a:t>odliczenia nie skorzystają właściciele mieszkań w typowych </a:t>
            </a:r>
            <a:r>
              <a:rPr lang="pl-PL" dirty="0" smtClean="0"/>
              <a:t>budynkach </a:t>
            </a:r>
            <a:r>
              <a:rPr lang="pl-PL" dirty="0"/>
              <a:t>wielorodzinnych (blokach) ani lokali przemysłowych (komercyjnych) w takich budynkach (np. sklepy, biura).</a:t>
            </a:r>
          </a:p>
          <a:p>
            <a:r>
              <a:rPr lang="pl-PL" dirty="0" smtClean="0"/>
              <a:t>nie </a:t>
            </a:r>
            <a:r>
              <a:rPr lang="pl-PL" dirty="0"/>
              <a:t>jest zakazane, by przeznaczenie budynku było inne niż cele mieszkaniowe. Jedynym warunkiem jest, by odliczenie dokonywano na realizację ulgi w budynku mieszkaniowym. </a:t>
            </a:r>
            <a:endParaRPr lang="pl-PL" dirty="0" smtClean="0"/>
          </a:p>
          <a:p>
            <a:pPr marL="342900" lvl="1" indent="0">
              <a:buNone/>
            </a:pPr>
            <a:r>
              <a:rPr lang="pl-PL" dirty="0"/>
              <a:t>efekcie prowadzenie biura lub sklepu, magazynu w takim budynku nie pozbawia do korzystania z ulgi. Nie występuje również związek między amortyzacją lokalu a ulga podatkową – dopuszczalne jest, by nieruchomość stanowiła środek trwały lub była wykorzystywana w działalności gospodarczej</a:t>
            </a:r>
            <a:r>
              <a:rPr lang="pl-PL" dirty="0" smtClean="0"/>
              <a:t>.</a:t>
            </a:r>
          </a:p>
          <a:p>
            <a:r>
              <a:rPr lang="pl-PL" dirty="0" smtClean="0"/>
              <a:t>dopuszczalne </a:t>
            </a:r>
            <a:r>
              <a:rPr lang="pl-PL" dirty="0"/>
              <a:t>jest </a:t>
            </a:r>
            <a:r>
              <a:rPr lang="pl-PL" dirty="0" smtClean="0"/>
              <a:t>wynajmowanie </a:t>
            </a:r>
            <a:r>
              <a:rPr lang="pl-PL" dirty="0"/>
              <a:t>budynku innej osobie na cele mieszkaniowe (z ulgi korzysta wówczas właściciel ponoszący koszty, a nie najemca, który nie posiada tytułu własności do nieruchomości).</a:t>
            </a:r>
          </a:p>
        </p:txBody>
      </p:sp>
      <p:sp>
        <p:nvSpPr>
          <p:cNvPr id="4" name="Tytuł 1"/>
          <p:cNvSpPr>
            <a:spLocks noGrp="1"/>
          </p:cNvSpPr>
          <p:nvPr>
            <p:ph type="title"/>
          </p:nvPr>
        </p:nvSpPr>
        <p:spPr/>
        <p:txBody>
          <a:bodyPr/>
          <a:lstStyle/>
          <a:p>
            <a:r>
              <a:rPr lang="pl-PL" b="1" dirty="0" smtClean="0"/>
              <a:t>3. Ulga termomodernizacyjna</a:t>
            </a:r>
            <a:endParaRPr lang="pl-PL" b="1"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8144" y="260649"/>
            <a:ext cx="2852737" cy="1296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211633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normAutofit fontScale="92500" lnSpcReduction="10000"/>
          </a:bodyPr>
          <a:lstStyle/>
          <a:p>
            <a:pPr marL="0" indent="0">
              <a:buNone/>
            </a:pPr>
            <a:r>
              <a:rPr lang="pl-PL" dirty="0"/>
              <a:t>Odliczać nie można wydatków finansowanych za podatnika przez inne podmioty czy też zaliczonych przez niego do kosztów podatkowych (np. ulga nie wystąpi u przedsiębiorcy, dla którego ocieplany budynek jest środkiem trwałym, z tytułu którego rozliczane są odpisy amortyzacyjne, a ocieplenie – zwiększy wartość odpisów amortyzacyjnych, w przypadku środka trwałego, dla którego odpisy amortyzacyjne nie są rozliczane – ulga przysługuje</a:t>
            </a:r>
            <a:r>
              <a:rPr lang="pl-PL" dirty="0" smtClean="0"/>
              <a:t>).</a:t>
            </a:r>
          </a:p>
          <a:p>
            <a:pPr marL="0" indent="0">
              <a:buNone/>
            </a:pPr>
            <a:r>
              <a:rPr lang="pl-PL" dirty="0"/>
              <a:t>Wydatki odlicza osoba, która je poniosła oraz jednocześnie która jest właścicielem lub współwłaścicielem budynku będącego w trakcie termomodernizacji. </a:t>
            </a:r>
            <a:br>
              <a:rPr lang="pl-PL" dirty="0"/>
            </a:br>
            <a:r>
              <a:rPr lang="pl-PL" dirty="0"/>
              <a:t>Ulgę wykazać należy w załączniku PIT/O oraz w deklaracji podatkowej – </a:t>
            </a:r>
            <a:r>
              <a:rPr lang="pl-PL" dirty="0" smtClean="0"/>
              <a:t>po</a:t>
            </a:r>
          </a:p>
          <a:p>
            <a:pPr marL="0" indent="0">
              <a:buNone/>
            </a:pPr>
            <a:r>
              <a:rPr lang="pl-PL" dirty="0"/>
              <a:t>Jeżeli dochody podatnika za dany rok były niższe od kwoty ulgi – wykazać należy ulgę w pełnej poniesionej wartości. Kwota odliczenia nieznajdująca pokrycia w rocznym dochodzie podatnika podlega odliczeniu w kolejnych latach, nie dłużej jednak niż przez 6 lat, licząc od końca roku podatkowego, w którym poniesiono pierwszy wydatek (czyli dochodzi do przesunięcia ulgi na kolejne lata).przez wskazanie sumy odliczeń wykazanych na </a:t>
            </a:r>
            <a:r>
              <a:rPr lang="pl-PL" dirty="0">
                <a:hlinkClick r:id="rId2"/>
              </a:rPr>
              <a:t>PIT/O</a:t>
            </a:r>
            <a:r>
              <a:rPr lang="pl-PL" dirty="0"/>
              <a:t>.</a:t>
            </a:r>
          </a:p>
        </p:txBody>
      </p:sp>
      <p:sp>
        <p:nvSpPr>
          <p:cNvPr id="4" name="Tytuł 1"/>
          <p:cNvSpPr>
            <a:spLocks noGrp="1"/>
          </p:cNvSpPr>
          <p:nvPr>
            <p:ph type="title"/>
          </p:nvPr>
        </p:nvSpPr>
        <p:spPr/>
        <p:txBody>
          <a:bodyPr/>
          <a:lstStyle/>
          <a:p>
            <a:r>
              <a:rPr lang="pl-PL" b="1" dirty="0" smtClean="0"/>
              <a:t>3. Ulga termomodernizacyjna</a:t>
            </a:r>
            <a:endParaRPr lang="pl-PL" b="1"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8144" y="260648"/>
            <a:ext cx="2852737" cy="160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621211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normAutofit/>
          </a:bodyPr>
          <a:lstStyle/>
          <a:p>
            <a:pPr marL="0" indent="0">
              <a:buNone/>
            </a:pPr>
            <a:r>
              <a:rPr lang="pl-PL" b="1" dirty="0"/>
              <a:t>Jak długo można korzystać z ulgi termomodernizacyjnej?</a:t>
            </a:r>
          </a:p>
          <a:p>
            <a:r>
              <a:rPr lang="pl-PL" dirty="0"/>
              <a:t>Inwestycję polepszającą standard energetyczny nieruchomości podejmować można w ciągu </a:t>
            </a:r>
            <a:r>
              <a:rPr lang="pl-PL" dirty="0" smtClean="0"/>
              <a:t>3 </a:t>
            </a:r>
            <a:r>
              <a:rPr lang="pl-PL" dirty="0"/>
              <a:t>lat, licząc od końca roku przeprowadzenia audytu. Dowodem zrealizowania inwestycji powinien być albo odbiór techniczny albo odpowiednia dokumentacja powykonawcza albo odbiór dokonywany przez audytora potwierdzającego polepszenie standardu energetycznego nieruchomości. </a:t>
            </a:r>
            <a:endParaRPr lang="pl-PL" dirty="0" smtClean="0"/>
          </a:p>
          <a:p>
            <a:r>
              <a:rPr lang="pl-PL" dirty="0" smtClean="0"/>
              <a:t>Jeżeli </a:t>
            </a:r>
            <a:r>
              <a:rPr lang="pl-PL" dirty="0"/>
              <a:t>prace nie wymagają żadnej dokumentacji powykonawczej – inwestycja kończy się wykonaniem danych prac / wydatków bez dodatkowych obowiązków dokumentacyjnych. Wystarczające jest zatem odpowiednie samodzielne udokumentowanie końca inwestycji.</a:t>
            </a:r>
          </a:p>
        </p:txBody>
      </p:sp>
      <p:sp>
        <p:nvSpPr>
          <p:cNvPr id="4" name="Tytuł 1"/>
          <p:cNvSpPr>
            <a:spLocks noGrp="1"/>
          </p:cNvSpPr>
          <p:nvPr>
            <p:ph type="title"/>
          </p:nvPr>
        </p:nvSpPr>
        <p:spPr/>
        <p:txBody>
          <a:bodyPr/>
          <a:lstStyle/>
          <a:p>
            <a:r>
              <a:rPr lang="pl-PL" b="1" dirty="0" smtClean="0"/>
              <a:t>3. Ulga termomodernizacyjna</a:t>
            </a:r>
            <a:endParaRPr lang="pl-PL" b="1"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8144" y="260648"/>
            <a:ext cx="2852737" cy="160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2253978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normAutofit lnSpcReduction="10000"/>
          </a:bodyPr>
          <a:lstStyle/>
          <a:p>
            <a:r>
              <a:rPr lang="pl-PL" dirty="0"/>
              <a:t>Zakupy prowadzić można wyłączenie u podatników zarejestrowanych jako VAT czynni (czyli tacy, którzy rozliczają podatek VAT, a wystawiając faktury – naliczają na nich VAT od sprzedaży). Nie można zatem korzystać z ulgi w przypadku:</a:t>
            </a:r>
          </a:p>
          <a:p>
            <a:r>
              <a:rPr lang="pl-PL" dirty="0"/>
              <a:t>Usług remontowo – montażowych wykonywanych przez „złote rączki” – którzy robią to bez faktury „na czarno”, albo takich którzy korzystają ze zwolnienia z VAT do 200.000 zł rocznie,</a:t>
            </a:r>
          </a:p>
          <a:p>
            <a:r>
              <a:rPr lang="pl-PL" dirty="0"/>
              <a:t>Kupna w celu prowadzenia prac towarów używanych od osób niebędących podatnikami VAT.</a:t>
            </a:r>
          </a:p>
          <a:p>
            <a:r>
              <a:rPr lang="pl-PL" dirty="0"/>
              <a:t>Wysokość wydatków ustala się na podstawie faktur wystawionych przez podatnika podatku od towarów i usług niekorzystającego ze zwolnienia od tego podatku. Zatem zakup towarów używanych jest dopuszczalny w systemie marża od podatnika VAT rozliczającego tego rodzaju opodatkowanie.</a:t>
            </a:r>
          </a:p>
          <a:p>
            <a:endParaRPr lang="pl-PL" dirty="0"/>
          </a:p>
        </p:txBody>
      </p:sp>
      <p:sp>
        <p:nvSpPr>
          <p:cNvPr id="4" name="Tytuł 1"/>
          <p:cNvSpPr>
            <a:spLocks noGrp="1"/>
          </p:cNvSpPr>
          <p:nvPr>
            <p:ph type="title"/>
          </p:nvPr>
        </p:nvSpPr>
        <p:spPr/>
        <p:txBody>
          <a:bodyPr/>
          <a:lstStyle/>
          <a:p>
            <a:r>
              <a:rPr lang="pl-PL" b="1" dirty="0" smtClean="0"/>
              <a:t>3. Ulga termomodernizacyjna</a:t>
            </a:r>
            <a:endParaRPr lang="pl-PL" b="1"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8144" y="260648"/>
            <a:ext cx="2852737" cy="160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2341307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628650" y="1484784"/>
            <a:ext cx="7886700" cy="4692179"/>
          </a:xfrm>
        </p:spPr>
        <p:txBody>
          <a:bodyPr>
            <a:normAutofit fontScale="47500" lnSpcReduction="20000"/>
          </a:bodyPr>
          <a:lstStyle/>
          <a:p>
            <a:r>
              <a:rPr lang="pl-PL" dirty="0"/>
              <a:t>1. Materiały budowlane i urządzenia - ulga termomodernizacyjna:</a:t>
            </a:r>
          </a:p>
          <a:p>
            <a:endParaRPr lang="pl-PL" dirty="0"/>
          </a:p>
          <a:p>
            <a:r>
              <a:rPr lang="pl-PL" dirty="0"/>
              <a:t>    materiały budowlane wykorzystywane do docieplenia przegród budowlanych, płyt balkonowych oraz fundamentów wchodzące w skład systemów dociepleń lub wykorzystywane do zabezpieczenia przed zawilgoceniem;</a:t>
            </a:r>
          </a:p>
          <a:p>
            <a:r>
              <a:rPr lang="pl-PL" dirty="0"/>
              <a:t>    węzeł cieplny wraz z programatorem temperatury;</a:t>
            </a:r>
          </a:p>
          <a:p>
            <a:r>
              <a:rPr lang="pl-PL" dirty="0"/>
              <a:t>    kocioł gazowy kondensacyjny wraz ze sterowaniem, armaturą zabezpieczającą i regulującą oraz układem doprowadzenia powietrza i odprowadzenia spalin;</a:t>
            </a:r>
          </a:p>
          <a:p>
            <a:r>
              <a:rPr lang="pl-PL" dirty="0"/>
              <a:t>    kocioł olejowy kondensacyjny wraz ze sterowaniem, armaturą zabezpieczającą i regulującą oraz układem doprowadzenia powietrza i odprowadzenia spalin;</a:t>
            </a:r>
          </a:p>
          <a:p>
            <a:r>
              <a:rPr lang="pl-PL" dirty="0"/>
              <a:t>    zbiornik na gaz lub zbiornik na olej;</a:t>
            </a:r>
          </a:p>
          <a:p>
            <a:r>
              <a:rPr lang="pl-PL" dirty="0"/>
              <a:t>    kocioł na paliwo stałe spełniający co najmniej wymagania określone w rozporządzeniu Komisji (UE) 2015/1189 z dnia 28 kwietnia 2015 r. w sprawie wykonania dyrektywy Parlamentu Europejskiego i Rady 2009/125/WE w odniesieniu do wymogów dotyczących </a:t>
            </a:r>
            <a:r>
              <a:rPr lang="pl-PL" dirty="0" err="1"/>
              <a:t>ekoprojektu</a:t>
            </a:r>
            <a:r>
              <a:rPr lang="pl-PL" dirty="0"/>
              <a:t> dla kotłów na paliwa stałe (</a:t>
            </a:r>
            <a:r>
              <a:rPr lang="pl-PL" dirty="0" err="1"/>
              <a:t>Dz.Urz</a:t>
            </a:r>
            <a:r>
              <a:rPr lang="pl-PL" dirty="0"/>
              <a:t>. UE L 193 z 21.07.2015, s. 100);</a:t>
            </a:r>
          </a:p>
          <a:p>
            <a:r>
              <a:rPr lang="pl-PL" dirty="0"/>
              <a:t>    przyłącze do sieci ciepłowniczej lub gazowej;</a:t>
            </a:r>
          </a:p>
          <a:p>
            <a:r>
              <a:rPr lang="pl-PL" dirty="0"/>
              <a:t>    materiały budowlane wchodzące w skład instalacji ogrzewczej;</a:t>
            </a:r>
          </a:p>
          <a:p>
            <a:r>
              <a:rPr lang="pl-PL" dirty="0"/>
              <a:t>    materiały budowlane wchodzące w skład instalacji przygotowania ciepłej wody użytkowej;</a:t>
            </a:r>
          </a:p>
          <a:p>
            <a:r>
              <a:rPr lang="pl-PL" dirty="0"/>
              <a:t>    materiały budowlane wchodzące w skład systemu ogrzewania elektrycznego;</a:t>
            </a:r>
          </a:p>
          <a:p>
            <a:r>
              <a:rPr lang="pl-PL" dirty="0"/>
              <a:t>    pompa ciepła wraz z osprzętem;</a:t>
            </a:r>
          </a:p>
          <a:p>
            <a:r>
              <a:rPr lang="pl-PL" dirty="0"/>
              <a:t>    kolektor słoneczny wraz z osprzętem;</a:t>
            </a:r>
          </a:p>
          <a:p>
            <a:r>
              <a:rPr lang="pl-PL" dirty="0"/>
              <a:t>    ogniwo fotowoltaiczne wraz z osprzętem;</a:t>
            </a:r>
          </a:p>
          <a:p>
            <a:r>
              <a:rPr lang="pl-PL" dirty="0"/>
              <a:t>    stolarka okienna i drzwiowa, w tym okna, okna połaciowe wraz z systemami montażowymi, drzwi balkonowe, bramy garażowe, powierzchnie przezroczyste nieotwieralne;</a:t>
            </a:r>
          </a:p>
          <a:p>
            <a:r>
              <a:rPr lang="pl-PL" dirty="0"/>
              <a:t>    materiały budowlane składające się na system wentylacji mechanicznej wraz z odzyskiem ciepła lub odzyskiem ciepła i chłodu.</a:t>
            </a:r>
          </a:p>
          <a:p>
            <a:endParaRPr lang="pl-PL" dirty="0"/>
          </a:p>
        </p:txBody>
      </p:sp>
      <p:sp>
        <p:nvSpPr>
          <p:cNvPr id="4" name="Tytuł 1"/>
          <p:cNvSpPr>
            <a:spLocks noGrp="1"/>
          </p:cNvSpPr>
          <p:nvPr>
            <p:ph type="title"/>
          </p:nvPr>
        </p:nvSpPr>
        <p:spPr/>
        <p:txBody>
          <a:bodyPr/>
          <a:lstStyle/>
          <a:p>
            <a:r>
              <a:rPr lang="pl-PL" dirty="0" smtClean="0"/>
              <a:t>3</a:t>
            </a:r>
            <a:r>
              <a:rPr lang="pl-PL" b="1" dirty="0" smtClean="0"/>
              <a:t>. Ulga termomodernizacyjna</a:t>
            </a:r>
            <a:endParaRPr lang="pl-PL" b="1"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8144" y="260648"/>
            <a:ext cx="2852737" cy="160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34450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628650" y="1484784"/>
            <a:ext cx="7886700" cy="4692179"/>
          </a:xfrm>
        </p:spPr>
        <p:txBody>
          <a:bodyPr>
            <a:normAutofit fontScale="55000" lnSpcReduction="20000"/>
          </a:bodyPr>
          <a:lstStyle/>
          <a:p>
            <a:pPr marL="0" indent="0">
              <a:buNone/>
            </a:pPr>
            <a:r>
              <a:rPr lang="pl-PL" dirty="0"/>
              <a:t>2. Usługi - ulga termomodernizacyjna:</a:t>
            </a:r>
          </a:p>
          <a:p>
            <a:pPr marL="0" indent="0">
              <a:buNone/>
            </a:pPr>
            <a:endParaRPr lang="pl-PL" dirty="0"/>
          </a:p>
          <a:p>
            <a:pPr marL="0" indent="0">
              <a:buNone/>
            </a:pPr>
            <a:r>
              <a:rPr lang="pl-PL" dirty="0"/>
              <a:t>•	wykonanie audytu energetycznego budynku przed realizacją przedsięwzięcia termomodernizacyjnego;</a:t>
            </a:r>
          </a:p>
          <a:p>
            <a:pPr marL="0" indent="0">
              <a:buNone/>
            </a:pPr>
            <a:r>
              <a:rPr lang="pl-PL" dirty="0"/>
              <a:t>•	wykonanie analizy termograficznej budynku;</a:t>
            </a:r>
          </a:p>
          <a:p>
            <a:pPr marL="0" indent="0">
              <a:buNone/>
            </a:pPr>
            <a:r>
              <a:rPr lang="pl-PL" dirty="0"/>
              <a:t>•	wykonanie dokumentacji projektowej związanej z pracami termomodernizacyjnymi;</a:t>
            </a:r>
          </a:p>
          <a:p>
            <a:pPr marL="0" indent="0">
              <a:buNone/>
            </a:pPr>
            <a:r>
              <a:rPr lang="pl-PL" dirty="0"/>
              <a:t>•	wykonanie ekspertyzy ornitologicznej i </a:t>
            </a:r>
            <a:r>
              <a:rPr lang="pl-PL" dirty="0" err="1"/>
              <a:t>chiropterologicznej</a:t>
            </a:r>
            <a:r>
              <a:rPr lang="pl-PL" dirty="0"/>
              <a:t>;</a:t>
            </a:r>
          </a:p>
          <a:p>
            <a:pPr marL="0" indent="0">
              <a:buNone/>
            </a:pPr>
            <a:r>
              <a:rPr lang="pl-PL" dirty="0"/>
              <a:t>•	docieplenie przegród budowlanych lub płyt balkonowych lub fundamentów;</a:t>
            </a:r>
          </a:p>
          <a:p>
            <a:pPr marL="0" indent="0">
              <a:buNone/>
            </a:pPr>
            <a:r>
              <a:rPr lang="pl-PL" dirty="0"/>
              <a:t>•	wymiana stolarki zewnętrznej np.: okien, okien połaciowych, drzwi balkonowych, drzwi zewnętrznych, </a:t>
            </a:r>
            <a:r>
              <a:rPr lang="pl-PL" dirty="0" smtClean="0"/>
              <a:t>	bram </a:t>
            </a:r>
            <a:r>
              <a:rPr lang="pl-PL" dirty="0"/>
              <a:t>garażowych, powierzchni przezroczystych nieotwieralnych;</a:t>
            </a:r>
          </a:p>
          <a:p>
            <a:pPr marL="0" indent="0">
              <a:buNone/>
            </a:pPr>
            <a:r>
              <a:rPr lang="pl-PL" dirty="0"/>
              <a:t>•	wymiana elementów istniejącej instalacji ogrzewczej lub instalacji przygotowania ciepłej wody użytkowej </a:t>
            </a:r>
            <a:r>
              <a:rPr lang="pl-PL" dirty="0" smtClean="0"/>
              <a:t>	lub </a:t>
            </a:r>
            <a:r>
              <a:rPr lang="pl-PL" dirty="0"/>
              <a:t>wykonanie nowej instalacji wewnętrznej ogrzewania lub instalacji przygotowania ciepłej wody użytkowej;</a:t>
            </a:r>
          </a:p>
          <a:p>
            <a:pPr marL="0" indent="0">
              <a:buNone/>
            </a:pPr>
            <a:r>
              <a:rPr lang="pl-PL" dirty="0"/>
              <a:t>•	montaż kotła gazowego kondensacyjnego;</a:t>
            </a:r>
          </a:p>
          <a:p>
            <a:pPr marL="0" indent="0">
              <a:buNone/>
            </a:pPr>
            <a:r>
              <a:rPr lang="pl-PL" dirty="0"/>
              <a:t>•	montaż kotła olejowego kondensacyjnego;</a:t>
            </a:r>
          </a:p>
          <a:p>
            <a:pPr marL="0" indent="0">
              <a:buNone/>
            </a:pPr>
            <a:r>
              <a:rPr lang="pl-PL" dirty="0"/>
              <a:t>•	montaż pompy ciepła;</a:t>
            </a:r>
          </a:p>
          <a:p>
            <a:pPr marL="0" indent="0">
              <a:buNone/>
            </a:pPr>
            <a:r>
              <a:rPr lang="pl-PL" dirty="0"/>
              <a:t>•	montaż kolektora słonecznego;</a:t>
            </a:r>
          </a:p>
          <a:p>
            <a:pPr marL="0" indent="0">
              <a:buNone/>
            </a:pPr>
            <a:r>
              <a:rPr lang="pl-PL" dirty="0"/>
              <a:t>•	montaż systemu wentylacji mechanicznej z odzyskiem ciepła z powietrza wywiewanego;</a:t>
            </a:r>
          </a:p>
          <a:p>
            <a:pPr marL="0" indent="0">
              <a:buNone/>
            </a:pPr>
            <a:r>
              <a:rPr lang="pl-PL" dirty="0"/>
              <a:t>•	montaż instalacji fotowoltaicznej;</a:t>
            </a:r>
          </a:p>
          <a:p>
            <a:pPr marL="0" indent="0">
              <a:buNone/>
            </a:pPr>
            <a:r>
              <a:rPr lang="pl-PL" dirty="0"/>
              <a:t>•	uruchomienie i regulacja źródła ciepła oraz analiza spalin;</a:t>
            </a:r>
          </a:p>
          <a:p>
            <a:pPr marL="0" indent="0">
              <a:buNone/>
            </a:pPr>
            <a:r>
              <a:rPr lang="pl-PL" dirty="0"/>
              <a:t>•	regulacja i równoważenie hydrauliczne instalacji;</a:t>
            </a:r>
          </a:p>
          <a:p>
            <a:pPr marL="0" indent="0">
              <a:buNone/>
            </a:pPr>
            <a:r>
              <a:rPr lang="pl-PL" dirty="0"/>
              <a:t>•	demontaż źródła ciepła na paliwo stałe.</a:t>
            </a:r>
          </a:p>
          <a:p>
            <a:pPr marL="0" indent="0">
              <a:buNone/>
            </a:pPr>
            <a:endParaRPr lang="pl-PL" dirty="0"/>
          </a:p>
        </p:txBody>
      </p:sp>
      <p:sp>
        <p:nvSpPr>
          <p:cNvPr id="4" name="Tytuł 1"/>
          <p:cNvSpPr>
            <a:spLocks noGrp="1"/>
          </p:cNvSpPr>
          <p:nvPr>
            <p:ph type="title"/>
          </p:nvPr>
        </p:nvSpPr>
        <p:spPr/>
        <p:txBody>
          <a:bodyPr/>
          <a:lstStyle/>
          <a:p>
            <a:r>
              <a:rPr lang="pl-PL" dirty="0" smtClean="0"/>
              <a:t>3</a:t>
            </a:r>
            <a:r>
              <a:rPr lang="pl-PL" b="1" dirty="0" smtClean="0"/>
              <a:t>. Ulga termomodernizacyjna</a:t>
            </a:r>
            <a:endParaRPr lang="pl-PL" b="1"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8144" y="260648"/>
            <a:ext cx="2852737" cy="160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2577972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normAutofit/>
          </a:bodyPr>
          <a:lstStyle/>
          <a:p>
            <a:r>
              <a:rPr lang="pl-PL" dirty="0"/>
              <a:t>Podstawa prawna: Rozporządzenie z dnia 21 grudnia 2018 r. ministra inwestycji i rozwoju w sprawie określenia wykazu rodzajów materiałów budowlanych, urządzeń i usług związanych z realizacją przedsięwzięć termomodernizacyjnych (Dz.U. z 2018 r. poz. 2489).</a:t>
            </a:r>
          </a:p>
        </p:txBody>
      </p:sp>
      <p:sp>
        <p:nvSpPr>
          <p:cNvPr id="4" name="Tytuł 1"/>
          <p:cNvSpPr>
            <a:spLocks noGrp="1"/>
          </p:cNvSpPr>
          <p:nvPr>
            <p:ph type="title"/>
          </p:nvPr>
        </p:nvSpPr>
        <p:spPr/>
        <p:txBody>
          <a:bodyPr/>
          <a:lstStyle/>
          <a:p>
            <a:r>
              <a:rPr lang="pl-PL" b="1" dirty="0" smtClean="0"/>
              <a:t>3. Ulga termomodernizacyjna</a:t>
            </a:r>
            <a:endParaRPr lang="pl-PL" b="1"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8144" y="260648"/>
            <a:ext cx="2852737" cy="160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3799446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normAutofit fontScale="92500" lnSpcReduction="20000"/>
          </a:bodyPr>
          <a:lstStyle/>
          <a:p>
            <a:r>
              <a:rPr lang="pl-PL" dirty="0"/>
              <a:t>Jeśli podatnik posiada wiele nieruchomości limit </a:t>
            </a:r>
            <a:endParaRPr lang="pl-PL" dirty="0" smtClean="0"/>
          </a:p>
          <a:p>
            <a:pPr marL="0" indent="0">
              <a:buNone/>
            </a:pPr>
            <a:r>
              <a:rPr lang="pl-PL" dirty="0"/>
              <a:t>	</a:t>
            </a:r>
            <a:r>
              <a:rPr lang="pl-PL" dirty="0" smtClean="0"/>
              <a:t>dla </a:t>
            </a:r>
            <a:r>
              <a:rPr lang="pl-PL" dirty="0"/>
              <a:t>podatnika jest łączny </a:t>
            </a:r>
            <a:endParaRPr lang="pl-PL" dirty="0" smtClean="0"/>
          </a:p>
          <a:p>
            <a:pPr marL="0" indent="0">
              <a:buNone/>
            </a:pPr>
            <a:r>
              <a:rPr lang="pl-PL" dirty="0"/>
              <a:t>	</a:t>
            </a:r>
            <a:r>
              <a:rPr lang="pl-PL" dirty="0" smtClean="0"/>
              <a:t>– </a:t>
            </a:r>
            <a:r>
              <a:rPr lang="pl-PL" dirty="0"/>
              <a:t>maksymalnie odliczy on 53.000 zł. </a:t>
            </a:r>
            <a:endParaRPr lang="pl-PL" dirty="0" smtClean="0"/>
          </a:p>
          <a:p>
            <a:r>
              <a:rPr lang="pl-PL" dirty="0" smtClean="0"/>
              <a:t>Jeżeli </a:t>
            </a:r>
            <a:r>
              <a:rPr lang="pl-PL" dirty="0"/>
              <a:t>małżonkowie posiadają nieruchomości objęte współwłasnością łączną – limit jest podwójny i dotyczy osobno każdego z małżonków</a:t>
            </a:r>
            <a:r>
              <a:rPr lang="pl-PL" dirty="0" smtClean="0"/>
              <a:t>.</a:t>
            </a:r>
          </a:p>
          <a:p>
            <a:r>
              <a:rPr lang="pl-PL" dirty="0"/>
              <a:t>Nie można przedstawiać faktur opłaconych przez inne osoby. W przypadku małżonków między którymi istnieje współwłasność majątkowa małżeńska dopuszczalnym będzie (patrząc na dotychczasową interpretacje innych ulg mieszkaniowych) korzystanie z faktur wystawionych również na drugiego z małżonków o ile również nieruchomość objęta jest tą współwłasnością. W takiej sytuacji małżonkowie będą mogli dzielić się odliczeniem w częściach równych, ale również w dowolnej innej proporcji (małżonkowie deklarować będą poprzez wskazanie kwoty ulgi, w jakiej proporcji korzystają w takim przypadku z odliczenia podatkowego). Jeśli z ulgi korzysta wyłącznie jeden małżonek i nieruchomość jest jego majątkiem osobistym – dla bezpieczeństwa faktury powinny być wystawiane wyłącznie na tego małżonka – właściciela tego budynku, a nie na oboje małżonków.</a:t>
            </a:r>
          </a:p>
        </p:txBody>
      </p:sp>
      <p:sp>
        <p:nvSpPr>
          <p:cNvPr id="4" name="Tytuł 1"/>
          <p:cNvSpPr>
            <a:spLocks noGrp="1"/>
          </p:cNvSpPr>
          <p:nvPr>
            <p:ph type="title"/>
          </p:nvPr>
        </p:nvSpPr>
        <p:spPr/>
        <p:txBody>
          <a:bodyPr/>
          <a:lstStyle/>
          <a:p>
            <a:r>
              <a:rPr lang="pl-PL" b="1" dirty="0" smtClean="0"/>
              <a:t>3. Ulga termomodernizacyjna</a:t>
            </a:r>
            <a:endParaRPr lang="pl-PL" b="1"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00" y="188640"/>
            <a:ext cx="2457450" cy="2199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7245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b="1" dirty="0" smtClean="0"/>
              <a:t>1. Dotacja </a:t>
            </a:r>
            <a:r>
              <a:rPr lang="pl-PL" b="1" dirty="0"/>
              <a:t>z Urzędu Miejskiego w </a:t>
            </a:r>
            <a:r>
              <a:rPr lang="pl-PL" b="1" dirty="0" smtClean="0"/>
              <a:t>Gliwicach</a:t>
            </a:r>
            <a:endParaRPr lang="pl-PL" b="1" dirty="0"/>
          </a:p>
        </p:txBody>
      </p:sp>
      <p:sp>
        <p:nvSpPr>
          <p:cNvPr id="3" name="Symbol zastępczy zawartości 2"/>
          <p:cNvSpPr>
            <a:spLocks noGrp="1"/>
          </p:cNvSpPr>
          <p:nvPr>
            <p:ph idx="1"/>
          </p:nvPr>
        </p:nvSpPr>
        <p:spPr/>
        <p:txBody>
          <a:bodyPr>
            <a:normAutofit/>
          </a:bodyPr>
          <a:lstStyle/>
          <a:p>
            <a:pPr marL="457200" indent="-457200">
              <a:buAutoNum type="arabicPeriod"/>
            </a:pPr>
            <a:endParaRPr lang="pl-PL" sz="2300" b="1" dirty="0" smtClean="0"/>
          </a:p>
          <a:p>
            <a:pPr marL="800100" lvl="1" indent="-457200">
              <a:buAutoNum type="arabicPeriod"/>
            </a:pPr>
            <a:r>
              <a:rPr lang="pl-PL" sz="2000" b="1" dirty="0" smtClean="0"/>
              <a:t>Dotacja celowa do instalacji odnawialnych źródeł energii (OZE)</a:t>
            </a:r>
          </a:p>
          <a:p>
            <a:pPr marL="800100" lvl="1" indent="-457200">
              <a:buAutoNum type="arabicPeriod"/>
            </a:pPr>
            <a:endParaRPr lang="pl-PL" sz="2000" b="1" dirty="0" smtClean="0"/>
          </a:p>
          <a:p>
            <a:pPr marL="800100" lvl="1" indent="-457200">
              <a:buAutoNum type="arabicPeriod"/>
            </a:pPr>
            <a:r>
              <a:rPr lang="pl-PL" sz="2000" b="1" dirty="0"/>
              <a:t>Dotacja celowa do zmiany systemu ogrzewania</a:t>
            </a:r>
            <a:endParaRPr lang="pl-PL" sz="2000" b="1" dirty="0" smtClean="0"/>
          </a:p>
          <a:p>
            <a:pPr marL="800100" lvl="1" indent="-457200">
              <a:buAutoNum type="arabicPeriod"/>
            </a:pPr>
            <a:endParaRPr lang="pl-PL" dirty="0"/>
          </a:p>
          <a:p>
            <a:pPr lvl="1">
              <a:buFont typeface="Wingdings" panose="05000000000000000000" pitchFamily="2" charset="2"/>
              <a:buChar char="Ø"/>
            </a:pPr>
            <a:endParaRPr lang="pl-PL" dirty="0" smtClean="0"/>
          </a:p>
          <a:p>
            <a:pPr marL="0" indent="0">
              <a:buNone/>
            </a:pPr>
            <a:endParaRPr lang="pl-PL"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080" y="3140968"/>
            <a:ext cx="3192813" cy="32038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9997003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Bildplatzhalter 3" descr="Vorschaubild Allgemein.png"/>
          <p:cNvPicPr>
            <a:picLocks noGrp="1" noChangeAspect="1"/>
          </p:cNvPicPr>
          <p:nvPr>
            <p:ph type="pic" sz="quarter" idx="16"/>
          </p:nvPr>
        </p:nvPicPr>
        <p:blipFill>
          <a:blip r:embed="rId2" cstate="print"/>
          <a:srcRect l="10634" r="10634"/>
          <a:stretch>
            <a:fillRect/>
          </a:stretch>
        </p:blipFill>
        <p:spPr bwMode="auto"/>
      </p:pic>
      <p:sp>
        <p:nvSpPr>
          <p:cNvPr id="3" name="Textplatzhalter 2"/>
          <p:cNvSpPr>
            <a:spLocks noGrp="1"/>
          </p:cNvSpPr>
          <p:nvPr>
            <p:ph type="body" sz="quarter" idx="15"/>
          </p:nvPr>
        </p:nvSpPr>
        <p:spPr bwMode="auto"/>
        <p:txBody>
          <a:bodyPr/>
          <a:lstStyle/>
          <a:p>
            <a:endParaRPr lang="en-US" dirty="0"/>
          </a:p>
        </p:txBody>
      </p:sp>
      <p:sp>
        <p:nvSpPr>
          <p:cNvPr id="5" name="Foliennummernplatzhalter 4"/>
          <p:cNvSpPr>
            <a:spLocks noGrp="1"/>
          </p:cNvSpPr>
          <p:nvPr>
            <p:ph type="sldNum" sz="quarter" idx="12"/>
          </p:nvPr>
        </p:nvSpPr>
        <p:spPr bwMode="auto"/>
        <p:txBody>
          <a:bodyPr/>
          <a:lstStyle/>
          <a:p>
            <a:fld id="{76D8E909-938B-47AE-BA6E-C31282E5C101}" type="slidenum">
              <a:rPr lang="de-DE" smtClean="0"/>
              <a:pPr/>
              <a:t>40</a:t>
            </a:fld>
            <a:endParaRPr lang="de-DE"/>
          </a:p>
        </p:txBody>
      </p:sp>
      <p:grpSp>
        <p:nvGrpSpPr>
          <p:cNvPr id="6" name="Gruppieren 4"/>
          <p:cNvGrpSpPr/>
          <p:nvPr/>
        </p:nvGrpSpPr>
        <p:grpSpPr bwMode="ltGray">
          <a:xfrm>
            <a:off x="2876984" y="0"/>
            <a:ext cx="6267016" cy="6858000"/>
            <a:chOff x="2885693" y="0"/>
            <a:chExt cx="6267016" cy="6858000"/>
          </a:xfrm>
        </p:grpSpPr>
        <p:sp>
          <p:nvSpPr>
            <p:cNvPr id="7" name="Freihandform 6"/>
            <p:cNvSpPr/>
            <p:nvPr/>
          </p:nvSpPr>
          <p:spPr bwMode="ltGray">
            <a:xfrm>
              <a:off x="2885693" y="0"/>
              <a:ext cx="6009841" cy="6858000"/>
            </a:xfrm>
            <a:custGeom>
              <a:avLst/>
              <a:gdLst>
                <a:gd name="connsiteX0" fmla="*/ 26126 w 7602583"/>
                <a:gd name="connsiteY0" fmla="*/ 39189 h 6871063"/>
                <a:gd name="connsiteX1" fmla="*/ 7602583 w 7602583"/>
                <a:gd name="connsiteY1" fmla="*/ 0 h 6871063"/>
                <a:gd name="connsiteX2" fmla="*/ 4976949 w 7602583"/>
                <a:gd name="connsiteY2" fmla="*/ 6871063 h 6871063"/>
                <a:gd name="connsiteX3" fmla="*/ 0 w 7602583"/>
                <a:gd name="connsiteY3" fmla="*/ 6871063 h 6871063"/>
                <a:gd name="connsiteX4" fmla="*/ 26126 w 7602583"/>
                <a:gd name="connsiteY4" fmla="*/ 39189 h 6871063"/>
                <a:gd name="connsiteX0" fmla="*/ 26126 w 7602583"/>
                <a:gd name="connsiteY0" fmla="*/ 39189 h 6871063"/>
                <a:gd name="connsiteX1" fmla="*/ 7602583 w 7602583"/>
                <a:gd name="connsiteY1" fmla="*/ 0 h 6871063"/>
                <a:gd name="connsiteX2" fmla="*/ 6675120 w 7602583"/>
                <a:gd name="connsiteY2" fmla="*/ 2429692 h 6871063"/>
                <a:gd name="connsiteX3" fmla="*/ 4976949 w 7602583"/>
                <a:gd name="connsiteY3" fmla="*/ 6871063 h 6871063"/>
                <a:gd name="connsiteX4" fmla="*/ 0 w 7602583"/>
                <a:gd name="connsiteY4" fmla="*/ 6871063 h 6871063"/>
                <a:gd name="connsiteX5" fmla="*/ 26126 w 7602583"/>
                <a:gd name="connsiteY5" fmla="*/ 39189 h 6871063"/>
                <a:gd name="connsiteX0" fmla="*/ 26126 w 7602583"/>
                <a:gd name="connsiteY0" fmla="*/ 39189 h 6871063"/>
                <a:gd name="connsiteX1" fmla="*/ 7602583 w 7602583"/>
                <a:gd name="connsiteY1" fmla="*/ 0 h 6871063"/>
                <a:gd name="connsiteX2" fmla="*/ 4976949 w 7602583"/>
                <a:gd name="connsiteY2" fmla="*/ 6871063 h 6871063"/>
                <a:gd name="connsiteX3" fmla="*/ 0 w 7602583"/>
                <a:gd name="connsiteY3" fmla="*/ 6871063 h 6871063"/>
                <a:gd name="connsiteX4" fmla="*/ 26126 w 7602583"/>
                <a:gd name="connsiteY4" fmla="*/ 39189 h 6871063"/>
                <a:gd name="connsiteX0" fmla="*/ 26126 w 8427720"/>
                <a:gd name="connsiteY0" fmla="*/ 39189 h 6871063"/>
                <a:gd name="connsiteX1" fmla="*/ 7602583 w 8427720"/>
                <a:gd name="connsiteY1" fmla="*/ 0 h 6871063"/>
                <a:gd name="connsiteX2" fmla="*/ 4976949 w 8427720"/>
                <a:gd name="connsiteY2" fmla="*/ 6871063 h 6871063"/>
                <a:gd name="connsiteX3" fmla="*/ 0 w 8427720"/>
                <a:gd name="connsiteY3" fmla="*/ 6871063 h 6871063"/>
                <a:gd name="connsiteX4" fmla="*/ 26126 w 8427720"/>
                <a:gd name="connsiteY4" fmla="*/ 39189 h 6871063"/>
                <a:gd name="connsiteX0" fmla="*/ 26126 w 8427720"/>
                <a:gd name="connsiteY0" fmla="*/ 39189 h 6884126"/>
                <a:gd name="connsiteX1" fmla="*/ 7602583 w 8427720"/>
                <a:gd name="connsiteY1" fmla="*/ 0 h 6884126"/>
                <a:gd name="connsiteX2" fmla="*/ 4402183 w 8427720"/>
                <a:gd name="connsiteY2" fmla="*/ 6884126 h 6884126"/>
                <a:gd name="connsiteX3" fmla="*/ 0 w 8427720"/>
                <a:gd name="connsiteY3" fmla="*/ 6871063 h 6884126"/>
                <a:gd name="connsiteX4" fmla="*/ 26126 w 8427720"/>
                <a:gd name="connsiteY4" fmla="*/ 39189 h 6884126"/>
                <a:gd name="connsiteX0" fmla="*/ 26126 w 8231777"/>
                <a:gd name="connsiteY0" fmla="*/ 39189 h 6884126"/>
                <a:gd name="connsiteX1" fmla="*/ 7602583 w 8231777"/>
                <a:gd name="connsiteY1" fmla="*/ 0 h 6884126"/>
                <a:gd name="connsiteX2" fmla="*/ 4402183 w 8231777"/>
                <a:gd name="connsiteY2" fmla="*/ 6884126 h 6884126"/>
                <a:gd name="connsiteX3" fmla="*/ 0 w 8231777"/>
                <a:gd name="connsiteY3" fmla="*/ 6871063 h 6884126"/>
                <a:gd name="connsiteX4" fmla="*/ 26126 w 8231777"/>
                <a:gd name="connsiteY4" fmla="*/ 39189 h 6884126"/>
                <a:gd name="connsiteX0" fmla="*/ 26126 w 8009709"/>
                <a:gd name="connsiteY0" fmla="*/ 13064 h 6858001"/>
                <a:gd name="connsiteX1" fmla="*/ 7380515 w 8009709"/>
                <a:gd name="connsiteY1" fmla="*/ 0 h 6858001"/>
                <a:gd name="connsiteX2" fmla="*/ 4402183 w 8009709"/>
                <a:gd name="connsiteY2" fmla="*/ 6858001 h 6858001"/>
                <a:gd name="connsiteX3" fmla="*/ 0 w 8009709"/>
                <a:gd name="connsiteY3" fmla="*/ 6844938 h 6858001"/>
                <a:gd name="connsiteX4" fmla="*/ 26126 w 8009709"/>
                <a:gd name="connsiteY4" fmla="*/ 13064 h 6858001"/>
                <a:gd name="connsiteX0" fmla="*/ 26126 w 8388532"/>
                <a:gd name="connsiteY0" fmla="*/ 13064 h 6858001"/>
                <a:gd name="connsiteX1" fmla="*/ 7380515 w 8388532"/>
                <a:gd name="connsiteY1" fmla="*/ 0 h 6858001"/>
                <a:gd name="connsiteX2" fmla="*/ 4402183 w 8388532"/>
                <a:gd name="connsiteY2" fmla="*/ 6858001 h 6858001"/>
                <a:gd name="connsiteX3" fmla="*/ 0 w 8388532"/>
                <a:gd name="connsiteY3" fmla="*/ 6844938 h 6858001"/>
                <a:gd name="connsiteX4" fmla="*/ 26126 w 8388532"/>
                <a:gd name="connsiteY4" fmla="*/ 13064 h 6858001"/>
                <a:gd name="connsiteX0" fmla="*/ 26126 w 8388532"/>
                <a:gd name="connsiteY0" fmla="*/ 13064 h 6858000"/>
                <a:gd name="connsiteX1" fmla="*/ 7380515 w 8388532"/>
                <a:gd name="connsiteY1" fmla="*/ 0 h 6858000"/>
                <a:gd name="connsiteX2" fmla="*/ 4127863 w 8388532"/>
                <a:gd name="connsiteY2" fmla="*/ 6858000 h 6858000"/>
                <a:gd name="connsiteX3" fmla="*/ 0 w 8388532"/>
                <a:gd name="connsiteY3" fmla="*/ 6844938 h 6858000"/>
                <a:gd name="connsiteX4" fmla="*/ 26126 w 8388532"/>
                <a:gd name="connsiteY4" fmla="*/ 13064 h 6858000"/>
                <a:gd name="connsiteX0" fmla="*/ 26126 w 8388532"/>
                <a:gd name="connsiteY0" fmla="*/ 13064 h 6858000"/>
                <a:gd name="connsiteX1" fmla="*/ 7380515 w 8388532"/>
                <a:gd name="connsiteY1" fmla="*/ 0 h 6858000"/>
                <a:gd name="connsiteX2" fmla="*/ 4127863 w 8388532"/>
                <a:gd name="connsiteY2" fmla="*/ 6858000 h 6858000"/>
                <a:gd name="connsiteX3" fmla="*/ 0 w 8388532"/>
                <a:gd name="connsiteY3" fmla="*/ 6844938 h 6858000"/>
                <a:gd name="connsiteX4" fmla="*/ 26126 w 8388532"/>
                <a:gd name="connsiteY4" fmla="*/ 13064 h 6858000"/>
                <a:gd name="connsiteX0" fmla="*/ 269046 w 8388532"/>
                <a:gd name="connsiteY0" fmla="*/ 0 h 6858000"/>
                <a:gd name="connsiteX1" fmla="*/ 7380515 w 8388532"/>
                <a:gd name="connsiteY1" fmla="*/ 0 h 6858000"/>
                <a:gd name="connsiteX2" fmla="*/ 4127863 w 8388532"/>
                <a:gd name="connsiteY2" fmla="*/ 6858000 h 6858000"/>
                <a:gd name="connsiteX3" fmla="*/ 0 w 8388532"/>
                <a:gd name="connsiteY3" fmla="*/ 6844938 h 6858000"/>
                <a:gd name="connsiteX4" fmla="*/ 269046 w 8388532"/>
                <a:gd name="connsiteY4" fmla="*/ 0 h 6858000"/>
                <a:gd name="connsiteX0" fmla="*/ 8709 w 8128195"/>
                <a:gd name="connsiteY0" fmla="*/ 0 h 6858000"/>
                <a:gd name="connsiteX1" fmla="*/ 7120178 w 8128195"/>
                <a:gd name="connsiteY1" fmla="*/ 0 h 6858000"/>
                <a:gd name="connsiteX2" fmla="*/ 3867526 w 8128195"/>
                <a:gd name="connsiteY2" fmla="*/ 6858000 h 6858000"/>
                <a:gd name="connsiteX3" fmla="*/ 8709 w 8128195"/>
                <a:gd name="connsiteY3" fmla="*/ 6858000 h 6858000"/>
                <a:gd name="connsiteX4" fmla="*/ 8709 w 8128195"/>
                <a:gd name="connsiteY4" fmla="*/ 0 h 6858000"/>
                <a:gd name="connsiteX0" fmla="*/ 3079533 w 8119486"/>
                <a:gd name="connsiteY0" fmla="*/ 620110 h 6858000"/>
                <a:gd name="connsiteX1" fmla="*/ 7111469 w 8119486"/>
                <a:gd name="connsiteY1" fmla="*/ 0 h 6858000"/>
                <a:gd name="connsiteX2" fmla="*/ 3858817 w 8119486"/>
                <a:gd name="connsiteY2" fmla="*/ 6858000 h 6858000"/>
                <a:gd name="connsiteX3" fmla="*/ 0 w 8119486"/>
                <a:gd name="connsiteY3" fmla="*/ 6858000 h 6858000"/>
                <a:gd name="connsiteX4" fmla="*/ 3079533 w 8119486"/>
                <a:gd name="connsiteY4" fmla="*/ 620110 h 6858000"/>
                <a:gd name="connsiteX0" fmla="*/ 705995 w 8119486"/>
                <a:gd name="connsiteY0" fmla="*/ 0 h 6858000"/>
                <a:gd name="connsiteX1" fmla="*/ 7111469 w 8119486"/>
                <a:gd name="connsiteY1" fmla="*/ 0 h 6858000"/>
                <a:gd name="connsiteX2" fmla="*/ 3858817 w 8119486"/>
                <a:gd name="connsiteY2" fmla="*/ 6858000 h 6858000"/>
                <a:gd name="connsiteX3" fmla="*/ 0 w 8119486"/>
                <a:gd name="connsiteY3" fmla="*/ 6858000 h 6858000"/>
                <a:gd name="connsiteX4" fmla="*/ 705995 w 8119486"/>
                <a:gd name="connsiteY4" fmla="*/ 0 h 6858000"/>
                <a:gd name="connsiteX0" fmla="*/ 8709 w 7422200"/>
                <a:gd name="connsiteY0" fmla="*/ 0 h 6858000"/>
                <a:gd name="connsiteX1" fmla="*/ 6414183 w 7422200"/>
                <a:gd name="connsiteY1" fmla="*/ 0 h 6858000"/>
                <a:gd name="connsiteX2" fmla="*/ 3161531 w 7422200"/>
                <a:gd name="connsiteY2" fmla="*/ 6858000 h 6858000"/>
                <a:gd name="connsiteX3" fmla="*/ 805694 w 7422200"/>
                <a:gd name="connsiteY3" fmla="*/ 5549462 h 6858000"/>
                <a:gd name="connsiteX4" fmla="*/ 8709 w 7422200"/>
                <a:gd name="connsiteY4" fmla="*/ 0 h 6858000"/>
                <a:gd name="connsiteX0" fmla="*/ 8709 w 7422200"/>
                <a:gd name="connsiteY0" fmla="*/ 0 h 6858000"/>
                <a:gd name="connsiteX1" fmla="*/ 6414183 w 7422200"/>
                <a:gd name="connsiteY1" fmla="*/ 0 h 6858000"/>
                <a:gd name="connsiteX2" fmla="*/ 3161531 w 7422200"/>
                <a:gd name="connsiteY2" fmla="*/ 6858000 h 6858000"/>
                <a:gd name="connsiteX3" fmla="*/ 8709 w 7422200"/>
                <a:gd name="connsiteY3" fmla="*/ 6858000 h 6858000"/>
                <a:gd name="connsiteX4" fmla="*/ 8709 w 7422200"/>
                <a:gd name="connsiteY4" fmla="*/ 0 h 6858000"/>
                <a:gd name="connsiteX0" fmla="*/ 9153959 w 9153959"/>
                <a:gd name="connsiteY0" fmla="*/ 0 h 6858000"/>
                <a:gd name="connsiteX1" fmla="*/ 6405474 w 9153959"/>
                <a:gd name="connsiteY1" fmla="*/ 0 h 6858000"/>
                <a:gd name="connsiteX2" fmla="*/ 3152822 w 9153959"/>
                <a:gd name="connsiteY2" fmla="*/ 6858000 h 6858000"/>
                <a:gd name="connsiteX3" fmla="*/ 0 w 9153959"/>
                <a:gd name="connsiteY3" fmla="*/ 6858000 h 6858000"/>
                <a:gd name="connsiteX4" fmla="*/ 9153959 w 9153959"/>
                <a:gd name="connsiteY4" fmla="*/ 0 h 6858000"/>
                <a:gd name="connsiteX0" fmla="*/ 6001137 w 6009845"/>
                <a:gd name="connsiteY0" fmla="*/ 0 h 6858000"/>
                <a:gd name="connsiteX1" fmla="*/ 3252652 w 6009845"/>
                <a:gd name="connsiteY1" fmla="*/ 0 h 6858000"/>
                <a:gd name="connsiteX2" fmla="*/ 0 w 6009845"/>
                <a:gd name="connsiteY2" fmla="*/ 6858000 h 6858000"/>
                <a:gd name="connsiteX3" fmla="*/ 6001136 w 6009845"/>
                <a:gd name="connsiteY3" fmla="*/ 6858000 h 6858000"/>
                <a:gd name="connsiteX4" fmla="*/ 6001137 w 600984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09845" h="6858000">
                  <a:moveTo>
                    <a:pt x="6001137" y="0"/>
                  </a:moveTo>
                  <a:lnTo>
                    <a:pt x="3252652" y="0"/>
                  </a:lnTo>
                  <a:cubicBezTo>
                    <a:pt x="4260669" y="2810690"/>
                    <a:pt x="1619795" y="5738949"/>
                    <a:pt x="0" y="6858000"/>
                  </a:cubicBezTo>
                  <a:lnTo>
                    <a:pt x="6001136" y="6858000"/>
                  </a:lnTo>
                  <a:cubicBezTo>
                    <a:pt x="6009845" y="4580709"/>
                    <a:pt x="5992428" y="2277291"/>
                    <a:pt x="6001137" y="0"/>
                  </a:cubicBezTo>
                  <a:close/>
                </a:path>
              </a:pathLst>
            </a:custGeom>
            <a:solidFill>
              <a:schemeClr val="bg1">
                <a:alpha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noProof="1"/>
            </a:p>
          </p:txBody>
        </p:sp>
        <p:sp>
          <p:nvSpPr>
            <p:cNvPr id="8" name="Freihandform 7"/>
            <p:cNvSpPr/>
            <p:nvPr/>
          </p:nvSpPr>
          <p:spPr bwMode="ltGray">
            <a:xfrm>
              <a:off x="3142868" y="0"/>
              <a:ext cx="6009841" cy="6858000"/>
            </a:xfrm>
            <a:custGeom>
              <a:avLst/>
              <a:gdLst>
                <a:gd name="connsiteX0" fmla="*/ 26126 w 7602583"/>
                <a:gd name="connsiteY0" fmla="*/ 39189 h 6871063"/>
                <a:gd name="connsiteX1" fmla="*/ 7602583 w 7602583"/>
                <a:gd name="connsiteY1" fmla="*/ 0 h 6871063"/>
                <a:gd name="connsiteX2" fmla="*/ 4976949 w 7602583"/>
                <a:gd name="connsiteY2" fmla="*/ 6871063 h 6871063"/>
                <a:gd name="connsiteX3" fmla="*/ 0 w 7602583"/>
                <a:gd name="connsiteY3" fmla="*/ 6871063 h 6871063"/>
                <a:gd name="connsiteX4" fmla="*/ 26126 w 7602583"/>
                <a:gd name="connsiteY4" fmla="*/ 39189 h 6871063"/>
                <a:gd name="connsiteX0" fmla="*/ 26126 w 7602583"/>
                <a:gd name="connsiteY0" fmla="*/ 39189 h 6871063"/>
                <a:gd name="connsiteX1" fmla="*/ 7602583 w 7602583"/>
                <a:gd name="connsiteY1" fmla="*/ 0 h 6871063"/>
                <a:gd name="connsiteX2" fmla="*/ 6675120 w 7602583"/>
                <a:gd name="connsiteY2" fmla="*/ 2429692 h 6871063"/>
                <a:gd name="connsiteX3" fmla="*/ 4976949 w 7602583"/>
                <a:gd name="connsiteY3" fmla="*/ 6871063 h 6871063"/>
                <a:gd name="connsiteX4" fmla="*/ 0 w 7602583"/>
                <a:gd name="connsiteY4" fmla="*/ 6871063 h 6871063"/>
                <a:gd name="connsiteX5" fmla="*/ 26126 w 7602583"/>
                <a:gd name="connsiteY5" fmla="*/ 39189 h 6871063"/>
                <a:gd name="connsiteX0" fmla="*/ 26126 w 7602583"/>
                <a:gd name="connsiteY0" fmla="*/ 39189 h 6871063"/>
                <a:gd name="connsiteX1" fmla="*/ 7602583 w 7602583"/>
                <a:gd name="connsiteY1" fmla="*/ 0 h 6871063"/>
                <a:gd name="connsiteX2" fmla="*/ 4976949 w 7602583"/>
                <a:gd name="connsiteY2" fmla="*/ 6871063 h 6871063"/>
                <a:gd name="connsiteX3" fmla="*/ 0 w 7602583"/>
                <a:gd name="connsiteY3" fmla="*/ 6871063 h 6871063"/>
                <a:gd name="connsiteX4" fmla="*/ 26126 w 7602583"/>
                <a:gd name="connsiteY4" fmla="*/ 39189 h 6871063"/>
                <a:gd name="connsiteX0" fmla="*/ 26126 w 8427720"/>
                <a:gd name="connsiteY0" fmla="*/ 39189 h 6871063"/>
                <a:gd name="connsiteX1" fmla="*/ 7602583 w 8427720"/>
                <a:gd name="connsiteY1" fmla="*/ 0 h 6871063"/>
                <a:gd name="connsiteX2" fmla="*/ 4976949 w 8427720"/>
                <a:gd name="connsiteY2" fmla="*/ 6871063 h 6871063"/>
                <a:gd name="connsiteX3" fmla="*/ 0 w 8427720"/>
                <a:gd name="connsiteY3" fmla="*/ 6871063 h 6871063"/>
                <a:gd name="connsiteX4" fmla="*/ 26126 w 8427720"/>
                <a:gd name="connsiteY4" fmla="*/ 39189 h 6871063"/>
                <a:gd name="connsiteX0" fmla="*/ 26126 w 8427720"/>
                <a:gd name="connsiteY0" fmla="*/ 39189 h 6884126"/>
                <a:gd name="connsiteX1" fmla="*/ 7602583 w 8427720"/>
                <a:gd name="connsiteY1" fmla="*/ 0 h 6884126"/>
                <a:gd name="connsiteX2" fmla="*/ 4402183 w 8427720"/>
                <a:gd name="connsiteY2" fmla="*/ 6884126 h 6884126"/>
                <a:gd name="connsiteX3" fmla="*/ 0 w 8427720"/>
                <a:gd name="connsiteY3" fmla="*/ 6871063 h 6884126"/>
                <a:gd name="connsiteX4" fmla="*/ 26126 w 8427720"/>
                <a:gd name="connsiteY4" fmla="*/ 39189 h 6884126"/>
                <a:gd name="connsiteX0" fmla="*/ 26126 w 8231777"/>
                <a:gd name="connsiteY0" fmla="*/ 39189 h 6884126"/>
                <a:gd name="connsiteX1" fmla="*/ 7602583 w 8231777"/>
                <a:gd name="connsiteY1" fmla="*/ 0 h 6884126"/>
                <a:gd name="connsiteX2" fmla="*/ 4402183 w 8231777"/>
                <a:gd name="connsiteY2" fmla="*/ 6884126 h 6884126"/>
                <a:gd name="connsiteX3" fmla="*/ 0 w 8231777"/>
                <a:gd name="connsiteY3" fmla="*/ 6871063 h 6884126"/>
                <a:gd name="connsiteX4" fmla="*/ 26126 w 8231777"/>
                <a:gd name="connsiteY4" fmla="*/ 39189 h 6884126"/>
                <a:gd name="connsiteX0" fmla="*/ 26126 w 8009709"/>
                <a:gd name="connsiteY0" fmla="*/ 13064 h 6858001"/>
                <a:gd name="connsiteX1" fmla="*/ 7380515 w 8009709"/>
                <a:gd name="connsiteY1" fmla="*/ 0 h 6858001"/>
                <a:gd name="connsiteX2" fmla="*/ 4402183 w 8009709"/>
                <a:gd name="connsiteY2" fmla="*/ 6858001 h 6858001"/>
                <a:gd name="connsiteX3" fmla="*/ 0 w 8009709"/>
                <a:gd name="connsiteY3" fmla="*/ 6844938 h 6858001"/>
                <a:gd name="connsiteX4" fmla="*/ 26126 w 8009709"/>
                <a:gd name="connsiteY4" fmla="*/ 13064 h 6858001"/>
                <a:gd name="connsiteX0" fmla="*/ 26126 w 8388532"/>
                <a:gd name="connsiteY0" fmla="*/ 13064 h 6858001"/>
                <a:gd name="connsiteX1" fmla="*/ 7380515 w 8388532"/>
                <a:gd name="connsiteY1" fmla="*/ 0 h 6858001"/>
                <a:gd name="connsiteX2" fmla="*/ 4402183 w 8388532"/>
                <a:gd name="connsiteY2" fmla="*/ 6858001 h 6858001"/>
                <a:gd name="connsiteX3" fmla="*/ 0 w 8388532"/>
                <a:gd name="connsiteY3" fmla="*/ 6844938 h 6858001"/>
                <a:gd name="connsiteX4" fmla="*/ 26126 w 8388532"/>
                <a:gd name="connsiteY4" fmla="*/ 13064 h 6858001"/>
                <a:gd name="connsiteX0" fmla="*/ 26126 w 8388532"/>
                <a:gd name="connsiteY0" fmla="*/ 13064 h 6858000"/>
                <a:gd name="connsiteX1" fmla="*/ 7380515 w 8388532"/>
                <a:gd name="connsiteY1" fmla="*/ 0 h 6858000"/>
                <a:gd name="connsiteX2" fmla="*/ 4127863 w 8388532"/>
                <a:gd name="connsiteY2" fmla="*/ 6858000 h 6858000"/>
                <a:gd name="connsiteX3" fmla="*/ 0 w 8388532"/>
                <a:gd name="connsiteY3" fmla="*/ 6844938 h 6858000"/>
                <a:gd name="connsiteX4" fmla="*/ 26126 w 8388532"/>
                <a:gd name="connsiteY4" fmla="*/ 13064 h 6858000"/>
                <a:gd name="connsiteX0" fmla="*/ 26126 w 8388532"/>
                <a:gd name="connsiteY0" fmla="*/ 13064 h 6858000"/>
                <a:gd name="connsiteX1" fmla="*/ 7380515 w 8388532"/>
                <a:gd name="connsiteY1" fmla="*/ 0 h 6858000"/>
                <a:gd name="connsiteX2" fmla="*/ 4127863 w 8388532"/>
                <a:gd name="connsiteY2" fmla="*/ 6858000 h 6858000"/>
                <a:gd name="connsiteX3" fmla="*/ 0 w 8388532"/>
                <a:gd name="connsiteY3" fmla="*/ 6844938 h 6858000"/>
                <a:gd name="connsiteX4" fmla="*/ 26126 w 8388532"/>
                <a:gd name="connsiteY4" fmla="*/ 13064 h 6858000"/>
                <a:gd name="connsiteX0" fmla="*/ 269046 w 8388532"/>
                <a:gd name="connsiteY0" fmla="*/ 0 h 6858000"/>
                <a:gd name="connsiteX1" fmla="*/ 7380515 w 8388532"/>
                <a:gd name="connsiteY1" fmla="*/ 0 h 6858000"/>
                <a:gd name="connsiteX2" fmla="*/ 4127863 w 8388532"/>
                <a:gd name="connsiteY2" fmla="*/ 6858000 h 6858000"/>
                <a:gd name="connsiteX3" fmla="*/ 0 w 8388532"/>
                <a:gd name="connsiteY3" fmla="*/ 6844938 h 6858000"/>
                <a:gd name="connsiteX4" fmla="*/ 269046 w 8388532"/>
                <a:gd name="connsiteY4" fmla="*/ 0 h 6858000"/>
                <a:gd name="connsiteX0" fmla="*/ 8709 w 8128195"/>
                <a:gd name="connsiteY0" fmla="*/ 0 h 6858000"/>
                <a:gd name="connsiteX1" fmla="*/ 7120178 w 8128195"/>
                <a:gd name="connsiteY1" fmla="*/ 0 h 6858000"/>
                <a:gd name="connsiteX2" fmla="*/ 3867526 w 8128195"/>
                <a:gd name="connsiteY2" fmla="*/ 6858000 h 6858000"/>
                <a:gd name="connsiteX3" fmla="*/ 8709 w 8128195"/>
                <a:gd name="connsiteY3" fmla="*/ 6858000 h 6858000"/>
                <a:gd name="connsiteX4" fmla="*/ 8709 w 8128195"/>
                <a:gd name="connsiteY4" fmla="*/ 0 h 6858000"/>
                <a:gd name="connsiteX0" fmla="*/ 3079533 w 8119486"/>
                <a:gd name="connsiteY0" fmla="*/ 620110 h 6858000"/>
                <a:gd name="connsiteX1" fmla="*/ 7111469 w 8119486"/>
                <a:gd name="connsiteY1" fmla="*/ 0 h 6858000"/>
                <a:gd name="connsiteX2" fmla="*/ 3858817 w 8119486"/>
                <a:gd name="connsiteY2" fmla="*/ 6858000 h 6858000"/>
                <a:gd name="connsiteX3" fmla="*/ 0 w 8119486"/>
                <a:gd name="connsiteY3" fmla="*/ 6858000 h 6858000"/>
                <a:gd name="connsiteX4" fmla="*/ 3079533 w 8119486"/>
                <a:gd name="connsiteY4" fmla="*/ 620110 h 6858000"/>
                <a:gd name="connsiteX0" fmla="*/ 705995 w 8119486"/>
                <a:gd name="connsiteY0" fmla="*/ 0 h 6858000"/>
                <a:gd name="connsiteX1" fmla="*/ 7111469 w 8119486"/>
                <a:gd name="connsiteY1" fmla="*/ 0 h 6858000"/>
                <a:gd name="connsiteX2" fmla="*/ 3858817 w 8119486"/>
                <a:gd name="connsiteY2" fmla="*/ 6858000 h 6858000"/>
                <a:gd name="connsiteX3" fmla="*/ 0 w 8119486"/>
                <a:gd name="connsiteY3" fmla="*/ 6858000 h 6858000"/>
                <a:gd name="connsiteX4" fmla="*/ 705995 w 8119486"/>
                <a:gd name="connsiteY4" fmla="*/ 0 h 6858000"/>
                <a:gd name="connsiteX0" fmla="*/ 8709 w 7422200"/>
                <a:gd name="connsiteY0" fmla="*/ 0 h 6858000"/>
                <a:gd name="connsiteX1" fmla="*/ 6414183 w 7422200"/>
                <a:gd name="connsiteY1" fmla="*/ 0 h 6858000"/>
                <a:gd name="connsiteX2" fmla="*/ 3161531 w 7422200"/>
                <a:gd name="connsiteY2" fmla="*/ 6858000 h 6858000"/>
                <a:gd name="connsiteX3" fmla="*/ 805694 w 7422200"/>
                <a:gd name="connsiteY3" fmla="*/ 5549462 h 6858000"/>
                <a:gd name="connsiteX4" fmla="*/ 8709 w 7422200"/>
                <a:gd name="connsiteY4" fmla="*/ 0 h 6858000"/>
                <a:gd name="connsiteX0" fmla="*/ 8709 w 7422200"/>
                <a:gd name="connsiteY0" fmla="*/ 0 h 6858000"/>
                <a:gd name="connsiteX1" fmla="*/ 6414183 w 7422200"/>
                <a:gd name="connsiteY1" fmla="*/ 0 h 6858000"/>
                <a:gd name="connsiteX2" fmla="*/ 3161531 w 7422200"/>
                <a:gd name="connsiteY2" fmla="*/ 6858000 h 6858000"/>
                <a:gd name="connsiteX3" fmla="*/ 8709 w 7422200"/>
                <a:gd name="connsiteY3" fmla="*/ 6858000 h 6858000"/>
                <a:gd name="connsiteX4" fmla="*/ 8709 w 7422200"/>
                <a:gd name="connsiteY4" fmla="*/ 0 h 6858000"/>
                <a:gd name="connsiteX0" fmla="*/ 9153959 w 9153959"/>
                <a:gd name="connsiteY0" fmla="*/ 0 h 6858000"/>
                <a:gd name="connsiteX1" fmla="*/ 6405474 w 9153959"/>
                <a:gd name="connsiteY1" fmla="*/ 0 h 6858000"/>
                <a:gd name="connsiteX2" fmla="*/ 3152822 w 9153959"/>
                <a:gd name="connsiteY2" fmla="*/ 6858000 h 6858000"/>
                <a:gd name="connsiteX3" fmla="*/ 0 w 9153959"/>
                <a:gd name="connsiteY3" fmla="*/ 6858000 h 6858000"/>
                <a:gd name="connsiteX4" fmla="*/ 9153959 w 9153959"/>
                <a:gd name="connsiteY4" fmla="*/ 0 h 6858000"/>
                <a:gd name="connsiteX0" fmla="*/ 6001137 w 6009845"/>
                <a:gd name="connsiteY0" fmla="*/ 0 h 6858000"/>
                <a:gd name="connsiteX1" fmla="*/ 3252652 w 6009845"/>
                <a:gd name="connsiteY1" fmla="*/ 0 h 6858000"/>
                <a:gd name="connsiteX2" fmla="*/ 0 w 6009845"/>
                <a:gd name="connsiteY2" fmla="*/ 6858000 h 6858000"/>
                <a:gd name="connsiteX3" fmla="*/ 6001136 w 6009845"/>
                <a:gd name="connsiteY3" fmla="*/ 6858000 h 6858000"/>
                <a:gd name="connsiteX4" fmla="*/ 6001137 w 600984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09845" h="6858000">
                  <a:moveTo>
                    <a:pt x="6001137" y="0"/>
                  </a:moveTo>
                  <a:lnTo>
                    <a:pt x="3252652" y="0"/>
                  </a:lnTo>
                  <a:cubicBezTo>
                    <a:pt x="4260669" y="2810690"/>
                    <a:pt x="1619795" y="5738949"/>
                    <a:pt x="0" y="6858000"/>
                  </a:cubicBezTo>
                  <a:lnTo>
                    <a:pt x="6001136" y="6858000"/>
                  </a:lnTo>
                  <a:cubicBezTo>
                    <a:pt x="6009845" y="4580709"/>
                    <a:pt x="5992428" y="2277291"/>
                    <a:pt x="6001137"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noProof="1"/>
            </a:p>
          </p:txBody>
        </p:sp>
      </p:grpSp>
      <p:sp>
        <p:nvSpPr>
          <p:cNvPr id="9" name="Rechteck 8"/>
          <p:cNvSpPr/>
          <p:nvPr/>
        </p:nvSpPr>
        <p:spPr bwMode="auto">
          <a:xfrm>
            <a:off x="7048500" y="6172200"/>
            <a:ext cx="1638300" cy="35326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noProof="1">
              <a:ln w="1905"/>
              <a:solidFill>
                <a:schemeClr val="accent6"/>
              </a:solidFill>
              <a:effectLst>
                <a:innerShdw blurRad="63500" dist="76200" dir="21540000">
                  <a:prstClr val="black">
                    <a:alpha val="64000"/>
                  </a:prstClr>
                </a:innerShdw>
                <a:reflection blurRad="6350" stA="55000" endA="300" endPos="45500" dir="5400000" sy="-100000" algn="bl" rotWithShape="0"/>
              </a:effectLst>
            </a:endParaRPr>
          </a:p>
        </p:txBody>
      </p:sp>
      <p:sp>
        <p:nvSpPr>
          <p:cNvPr id="10" name="Rechteck 9"/>
          <p:cNvSpPr/>
          <p:nvPr/>
        </p:nvSpPr>
        <p:spPr bwMode="ltGray">
          <a:xfrm>
            <a:off x="481923" y="165328"/>
            <a:ext cx="6325249" cy="24006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pl-PL" sz="5000" b="1" noProof="1" smtClean="0">
                <a:solidFill>
                  <a:schemeClr val="bg1">
                    <a:lumMod val="95000"/>
                  </a:schemeClr>
                </a:solidFill>
              </a:rPr>
              <a:t>4.</a:t>
            </a:r>
          </a:p>
          <a:p>
            <a:r>
              <a:rPr lang="pl-PL" sz="5000" b="1" noProof="1" smtClean="0">
                <a:solidFill>
                  <a:schemeClr val="bg1">
                    <a:lumMod val="95000"/>
                  </a:schemeClr>
                </a:solidFill>
              </a:rPr>
              <a:t>Program </a:t>
            </a:r>
          </a:p>
          <a:p>
            <a:r>
              <a:rPr lang="pl-PL" sz="5000" b="1" noProof="1" smtClean="0">
                <a:solidFill>
                  <a:schemeClr val="bg1">
                    <a:lumMod val="95000"/>
                  </a:schemeClr>
                </a:solidFill>
              </a:rPr>
              <a:t>„Mój prąd”</a:t>
            </a:r>
            <a:endParaRPr lang="en-US" sz="5000" b="1" noProof="1">
              <a:solidFill>
                <a:schemeClr val="bg1">
                  <a:lumMod val="95000"/>
                </a:schemeClr>
              </a:solidFill>
            </a:endParaRPr>
          </a:p>
        </p:txBody>
      </p:sp>
    </p:spTree>
    <p:extLst>
      <p:ext uri="{BB962C8B-B14F-4D97-AF65-F5344CB8AC3E}">
        <p14:creationId xmlns:p14="http://schemas.microsoft.com/office/powerpoint/2010/main" val="660518076"/>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smtClean="0"/>
              <a:t>4. Program „Mój prąd”</a:t>
            </a:r>
            <a:endParaRPr lang="pl-PL" b="1" dirty="0"/>
          </a:p>
        </p:txBody>
      </p:sp>
      <p:sp>
        <p:nvSpPr>
          <p:cNvPr id="3" name="Symbol zastępczy zawartości 2"/>
          <p:cNvSpPr>
            <a:spLocks noGrp="1"/>
          </p:cNvSpPr>
          <p:nvPr>
            <p:ph idx="1"/>
          </p:nvPr>
        </p:nvSpPr>
        <p:spPr/>
        <p:txBody>
          <a:bodyPr>
            <a:normAutofit fontScale="92500" lnSpcReduction="20000"/>
          </a:bodyPr>
          <a:lstStyle/>
          <a:p>
            <a:pPr marL="0" indent="0">
              <a:buNone/>
            </a:pPr>
            <a:r>
              <a:rPr lang="pl-PL" b="1" dirty="0"/>
              <a:t>Program dofinansowania </a:t>
            </a:r>
            <a:r>
              <a:rPr lang="pl-PL" b="1" dirty="0" err="1"/>
              <a:t>mikroinstalacji</a:t>
            </a:r>
            <a:r>
              <a:rPr lang="pl-PL" b="1" dirty="0"/>
              <a:t> fotowoltaicznych </a:t>
            </a:r>
            <a:endParaRPr lang="pl-PL" b="1" dirty="0" smtClean="0"/>
          </a:p>
          <a:p>
            <a:pPr marL="0" indent="0">
              <a:buNone/>
            </a:pPr>
            <a:endParaRPr lang="pl-PL" b="1" dirty="0"/>
          </a:p>
          <a:p>
            <a:r>
              <a:rPr lang="pl-PL" dirty="0"/>
              <a:t>Celem programu jest zwiększenie produkcji energii elektrycznej z </a:t>
            </a:r>
            <a:r>
              <a:rPr lang="pl-PL" dirty="0" err="1"/>
              <a:t>mikroinstalacji</a:t>
            </a:r>
            <a:r>
              <a:rPr lang="pl-PL" dirty="0"/>
              <a:t> fotowoltaicznych na terenie Rzeczpospolitej Polskiej</a:t>
            </a:r>
            <a:r>
              <a:rPr lang="pl-PL" dirty="0" smtClean="0"/>
              <a:t>.</a:t>
            </a:r>
          </a:p>
          <a:p>
            <a:endParaRPr lang="pl-PL" dirty="0"/>
          </a:p>
          <a:p>
            <a:pPr marL="0" indent="0">
              <a:buNone/>
            </a:pPr>
            <a:r>
              <a:rPr lang="pl-PL" b="1" dirty="0"/>
              <a:t>Beneficjenci</a:t>
            </a:r>
          </a:p>
          <a:p>
            <a:r>
              <a:rPr lang="pl-PL" dirty="0"/>
              <a:t>Osoby fizyczne wytwarzające energię elektryczną na własne potrzeby, które mają zawartą umowę kompleksową (z Operatorem Sieci Dystrybucyjnej – OSD, zakładem </a:t>
            </a:r>
            <a:r>
              <a:rPr lang="pl-PL" dirty="0" smtClean="0"/>
              <a:t>energetycznym, regulującą </a:t>
            </a:r>
            <a:r>
              <a:rPr lang="pl-PL" dirty="0"/>
              <a:t>kwestie związane z wprowadzeniem do sieci energii elektrycznej wytworzonej w </a:t>
            </a:r>
            <a:r>
              <a:rPr lang="pl-PL" dirty="0" err="1"/>
              <a:t>mikroinstalacji</a:t>
            </a:r>
            <a:r>
              <a:rPr lang="pl-PL" dirty="0"/>
              <a:t>.</a:t>
            </a:r>
          </a:p>
          <a:p>
            <a:pPr marL="0" indent="0">
              <a:buNone/>
            </a:pPr>
            <a:r>
              <a:rPr lang="pl-PL" b="1" dirty="0"/>
              <a:t>Forma dofinansowania</a:t>
            </a:r>
          </a:p>
          <a:p>
            <a:r>
              <a:rPr lang="pl-PL" dirty="0"/>
              <a:t>Dofinansowanie w formie dotacji do 50% kosztów kwalifikowanych </a:t>
            </a:r>
            <a:r>
              <a:rPr lang="pl-PL" dirty="0" err="1"/>
              <a:t>mikroinstalacji</a:t>
            </a:r>
            <a:r>
              <a:rPr lang="pl-PL" dirty="0"/>
              <a:t> wchodzącej w skład przedsięwzięcia nie więcej niż 5 tys. zł na jedno przedsięwzięcie</a:t>
            </a:r>
            <a:r>
              <a:rPr lang="pl-PL" dirty="0" smtClean="0"/>
              <a:t>.</a:t>
            </a:r>
          </a:p>
          <a:p>
            <a:r>
              <a:rPr lang="pl-PL" dirty="0"/>
              <a:t>Koszty inwestycji, które nie zostały pokryte wsparciem</a:t>
            </a:r>
            <a:br>
              <a:rPr lang="pl-PL" dirty="0"/>
            </a:br>
            <a:r>
              <a:rPr lang="pl-PL" b="1" dirty="0"/>
              <a:t>możesz odliczyć od podatku</a:t>
            </a:r>
            <a:r>
              <a:rPr lang="pl-PL" dirty="0"/>
              <a:t> (ulga termomodernizacyjna).</a:t>
            </a:r>
          </a:p>
          <a:p>
            <a:endParaRPr lang="pl-PL"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6216" y="620688"/>
            <a:ext cx="1924050" cy="771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0348452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smtClean="0"/>
              <a:t>4. Program „Mój prąd”</a:t>
            </a:r>
            <a:endParaRPr lang="pl-PL" b="1" dirty="0"/>
          </a:p>
        </p:txBody>
      </p:sp>
      <p:sp>
        <p:nvSpPr>
          <p:cNvPr id="3" name="Symbol zastępczy zawartości 2"/>
          <p:cNvSpPr>
            <a:spLocks noGrp="1"/>
          </p:cNvSpPr>
          <p:nvPr>
            <p:ph idx="1"/>
          </p:nvPr>
        </p:nvSpPr>
        <p:spPr/>
        <p:txBody>
          <a:bodyPr>
            <a:normAutofit/>
          </a:bodyPr>
          <a:lstStyle/>
          <a:p>
            <a:pPr marL="0" indent="0">
              <a:buNone/>
            </a:pPr>
            <a:r>
              <a:rPr lang="pl-PL" dirty="0"/>
              <a:t>O </a:t>
            </a:r>
            <a:r>
              <a:rPr lang="pl-PL" dirty="0" smtClean="0"/>
              <a:t>dotację w programie Mój Prąd możesz ubiegać się jeśli: </a:t>
            </a:r>
          </a:p>
          <a:p>
            <a:pPr marL="0" indent="0">
              <a:buNone/>
            </a:pPr>
            <a:endParaRPr lang="pl-PL" dirty="0" smtClean="0"/>
          </a:p>
          <a:p>
            <a:r>
              <a:rPr lang="pl-PL" dirty="0"/>
              <a:t>Twoja instalacja jest już wykonana i podłączona do sieci elektroenergetycznej</a:t>
            </a:r>
            <a:br>
              <a:rPr lang="pl-PL" dirty="0"/>
            </a:br>
            <a:r>
              <a:rPr lang="pl-PL" dirty="0"/>
              <a:t>(m.in. posiadasz licznik dwukierunkowy);</a:t>
            </a:r>
          </a:p>
          <a:p>
            <a:r>
              <a:rPr lang="pl-PL" dirty="0"/>
              <a:t>Twoja instalacja fotowoltaiczna jest o mocy </a:t>
            </a:r>
            <a:r>
              <a:rPr lang="pl-PL" b="1" dirty="0"/>
              <a:t>2-10 kW</a:t>
            </a:r>
            <a:r>
              <a:rPr lang="pl-PL" dirty="0"/>
              <a:t> i jest przeznaczona na cele mieszkaniowe;</a:t>
            </a:r>
          </a:p>
          <a:p>
            <a:r>
              <a:rPr lang="pl-PL" dirty="0"/>
              <a:t>Wydatki poniosłeś </a:t>
            </a:r>
            <a:r>
              <a:rPr lang="pl-PL" b="1" dirty="0"/>
              <a:t>od 23 lipca 2019 r.</a:t>
            </a:r>
            <a:r>
              <a:rPr lang="pl-PL" dirty="0"/>
              <a:t> i instalacja nie została zakończona przed tą datą;</a:t>
            </a:r>
          </a:p>
          <a:p>
            <a:r>
              <a:rPr lang="pl-PL" dirty="0"/>
              <a:t>Twoja inwestycja </a:t>
            </a:r>
            <a:r>
              <a:rPr lang="pl-PL" b="1" dirty="0"/>
              <a:t>nie jest</a:t>
            </a:r>
            <a:r>
              <a:rPr lang="pl-PL" dirty="0"/>
              <a:t> </a:t>
            </a:r>
            <a:r>
              <a:rPr lang="pl-PL" b="1" dirty="0"/>
              <a:t>rozbudową</a:t>
            </a:r>
            <a:r>
              <a:rPr lang="pl-PL" dirty="0"/>
              <a:t> już istniejącej instalacji;</a:t>
            </a:r>
          </a:p>
          <a:p>
            <a:pPr marL="0" indent="0">
              <a:buNone/>
            </a:pPr>
            <a:endParaRPr lang="pl-PL"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6216" y="620688"/>
            <a:ext cx="1924050" cy="771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0472067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smtClean="0"/>
              <a:t>4. Program „Mój prąd”</a:t>
            </a:r>
            <a:endParaRPr lang="pl-PL" b="1" dirty="0"/>
          </a:p>
        </p:txBody>
      </p:sp>
      <p:sp>
        <p:nvSpPr>
          <p:cNvPr id="3" name="Symbol zastępczy zawartości 2"/>
          <p:cNvSpPr>
            <a:spLocks noGrp="1"/>
          </p:cNvSpPr>
          <p:nvPr>
            <p:ph idx="1"/>
          </p:nvPr>
        </p:nvSpPr>
        <p:spPr/>
        <p:txBody>
          <a:bodyPr>
            <a:normAutofit/>
          </a:bodyPr>
          <a:lstStyle/>
          <a:p>
            <a:pPr marL="457200" indent="-457200">
              <a:buAutoNum type="arabicPeriod"/>
            </a:pPr>
            <a:r>
              <a:rPr lang="pl-PL" dirty="0" smtClean="0"/>
              <a:t>Kup </a:t>
            </a:r>
            <a:r>
              <a:rPr lang="pl-PL" dirty="0"/>
              <a:t>i zamontuj </a:t>
            </a:r>
            <a:r>
              <a:rPr lang="pl-PL" dirty="0" err="1"/>
              <a:t>mikroinstalację</a:t>
            </a:r>
            <a:r>
              <a:rPr lang="pl-PL" dirty="0"/>
              <a:t> </a:t>
            </a:r>
            <a:r>
              <a:rPr lang="pl-PL" dirty="0" smtClean="0"/>
              <a:t>fotowoltaiczną</a:t>
            </a:r>
          </a:p>
          <a:p>
            <a:pPr marL="457200" indent="-457200">
              <a:buAutoNum type="arabicPeriod"/>
            </a:pPr>
            <a:r>
              <a:rPr lang="pl-PL" dirty="0"/>
              <a:t>Poczekaj na instalację przez zakład energetyczny licznika dwukierunkowego</a:t>
            </a:r>
            <a:r>
              <a:rPr lang="pl-PL" dirty="0" smtClean="0"/>
              <a:t>.</a:t>
            </a:r>
          </a:p>
          <a:p>
            <a:pPr marL="457200" indent="-457200">
              <a:buAutoNum type="arabicPeriod"/>
            </a:pPr>
            <a:r>
              <a:rPr lang="pl-PL" dirty="0"/>
              <a:t>Podpisz umowę dwustronną z dystrybutorem energii o przyłączeniu </a:t>
            </a:r>
            <a:r>
              <a:rPr lang="pl-PL" dirty="0" err="1"/>
              <a:t>mikroinstalacji</a:t>
            </a:r>
            <a:r>
              <a:rPr lang="pl-PL" dirty="0"/>
              <a:t> do sieci elektrycznej</a:t>
            </a:r>
            <a:r>
              <a:rPr lang="pl-PL" dirty="0" smtClean="0"/>
              <a:t>.</a:t>
            </a:r>
          </a:p>
          <a:p>
            <a:pPr marL="457200" indent="-457200">
              <a:buAutoNum type="arabicPeriod"/>
            </a:pPr>
            <a:r>
              <a:rPr lang="pl-PL" dirty="0"/>
              <a:t>Złóż wniosek w II naborze od 13.01.2020 r. do 18.12.2020 r</a:t>
            </a:r>
            <a:r>
              <a:rPr lang="pl-PL" dirty="0" smtClean="0"/>
              <a:t>.</a:t>
            </a:r>
          </a:p>
          <a:p>
            <a:pPr lvl="2">
              <a:buFont typeface="Wingdings" panose="05000000000000000000" pitchFamily="2" charset="2"/>
              <a:buChar char="Ø"/>
            </a:pPr>
            <a:r>
              <a:rPr lang="pl-PL" dirty="0"/>
              <a:t> </a:t>
            </a:r>
            <a:r>
              <a:rPr lang="pl-PL" dirty="0" smtClean="0"/>
              <a:t>on </a:t>
            </a:r>
            <a:r>
              <a:rPr lang="pl-PL" dirty="0" err="1" smtClean="0"/>
              <a:t>line</a:t>
            </a:r>
            <a:r>
              <a:rPr lang="pl-PL" dirty="0" smtClean="0"/>
              <a:t> </a:t>
            </a:r>
          </a:p>
          <a:p>
            <a:pPr lvl="2">
              <a:buFont typeface="Wingdings" panose="05000000000000000000" pitchFamily="2" charset="2"/>
              <a:buChar char="Ø"/>
            </a:pPr>
            <a:r>
              <a:rPr lang="pl-PL" dirty="0" smtClean="0"/>
              <a:t> papierowo</a:t>
            </a:r>
          </a:p>
          <a:p>
            <a:pPr marL="0" indent="0">
              <a:buNone/>
            </a:pPr>
            <a:r>
              <a:rPr lang="pl-PL" dirty="0"/>
              <a:t>5.  </a:t>
            </a:r>
            <a:r>
              <a:rPr lang="pl-PL" dirty="0" smtClean="0"/>
              <a:t>  O </a:t>
            </a:r>
            <a:r>
              <a:rPr lang="pl-PL" dirty="0"/>
              <a:t>wyniku oceny wniosku zostaniesz poinformowany mailem.</a:t>
            </a:r>
          </a:p>
          <a:p>
            <a:pPr marL="0" indent="0">
              <a:buNone/>
            </a:pPr>
            <a:r>
              <a:rPr lang="pl-PL" dirty="0"/>
              <a:t>6.  </a:t>
            </a:r>
            <a:r>
              <a:rPr lang="pl-PL" dirty="0" smtClean="0"/>
              <a:t>  Wypłata dotacji do 5000 PLN</a:t>
            </a:r>
            <a:endParaRPr lang="pl-PL"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6216" y="620688"/>
            <a:ext cx="1924050" cy="771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776390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smtClean="0"/>
              <a:t>4. Program „Mój prąd”</a:t>
            </a:r>
            <a:endParaRPr lang="pl-PL" b="1" dirty="0"/>
          </a:p>
        </p:txBody>
      </p:sp>
      <p:sp>
        <p:nvSpPr>
          <p:cNvPr id="3" name="Symbol zastępczy zawartości 2"/>
          <p:cNvSpPr>
            <a:spLocks noGrp="1"/>
          </p:cNvSpPr>
          <p:nvPr>
            <p:ph idx="1"/>
          </p:nvPr>
        </p:nvSpPr>
        <p:spPr/>
        <p:txBody>
          <a:bodyPr>
            <a:normAutofit/>
          </a:bodyPr>
          <a:lstStyle/>
          <a:p>
            <a:pPr marL="0" indent="0">
              <a:buNone/>
            </a:pPr>
            <a:r>
              <a:rPr lang="pl-PL" b="1" dirty="0"/>
              <a:t>Terminy i forma składania wniosków</a:t>
            </a:r>
          </a:p>
          <a:p>
            <a:r>
              <a:rPr lang="pl-PL" dirty="0"/>
              <a:t>Nabór wniosków odbywać się będzie w trybie konkursowym.</a:t>
            </a:r>
          </a:p>
          <a:p>
            <a:r>
              <a:rPr lang="pl-PL" dirty="0"/>
              <a:t>Termin </a:t>
            </a:r>
            <a:r>
              <a:rPr lang="pl-PL" b="1" dirty="0"/>
              <a:t>pierwszego naboru</a:t>
            </a:r>
            <a:r>
              <a:rPr lang="pl-PL" dirty="0"/>
              <a:t> od 30.08.2019 r. do 20.12.2019 r. - ZAKOŃCZONY</a:t>
            </a:r>
          </a:p>
          <a:p>
            <a:r>
              <a:rPr lang="pl-PL" dirty="0"/>
              <a:t>Termin </a:t>
            </a:r>
            <a:r>
              <a:rPr lang="pl-PL" b="1" dirty="0"/>
              <a:t>drugiego naboru</a:t>
            </a:r>
            <a:r>
              <a:rPr lang="pl-PL" dirty="0"/>
              <a:t> od 13.01.2020 r. do 18.12.2020 r. lub do wyczerpania alokacji środków. </a:t>
            </a:r>
          </a:p>
          <a:p>
            <a:r>
              <a:rPr lang="pl-PL" dirty="0" smtClean="0"/>
              <a:t>Wnioski </a:t>
            </a:r>
            <a:r>
              <a:rPr lang="pl-PL" dirty="0"/>
              <a:t>w wersji papierowej składa się bezpośrednio w siedzibie NFOŚiGW, kancelaria główna przy ul. Konstruktorskiej 3A w Warszawie,</a:t>
            </a:r>
          </a:p>
          <a:p>
            <a:endParaRPr lang="pl-PL" dirty="0"/>
          </a:p>
        </p:txBody>
      </p:sp>
    </p:spTree>
    <p:extLst>
      <p:ext uri="{BB962C8B-B14F-4D97-AF65-F5344CB8AC3E}">
        <p14:creationId xmlns:p14="http://schemas.microsoft.com/office/powerpoint/2010/main" val="315780201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smtClean="0"/>
              <a:t>4. Program „Mój prąd” </a:t>
            </a:r>
            <a:r>
              <a:rPr lang="pl-PL" sz="1400" dirty="0" smtClean="0"/>
              <a:t>stan na dzień 2020-01-12</a:t>
            </a:r>
            <a:endParaRPr lang="pl-PL" sz="1400" dirty="0"/>
          </a:p>
        </p:txBody>
      </p:sp>
      <p:pic>
        <p:nvPicPr>
          <p:cNvPr id="1126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635896" y="1340768"/>
            <a:ext cx="5138776" cy="48361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076879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smtClean="0"/>
              <a:t>4. Program „Mój prąd”</a:t>
            </a:r>
            <a:endParaRPr lang="pl-PL" b="1" dirty="0"/>
          </a:p>
        </p:txBody>
      </p:sp>
      <p:sp>
        <p:nvSpPr>
          <p:cNvPr id="3" name="Symbol zastępczy zawartości 2"/>
          <p:cNvSpPr>
            <a:spLocks noGrp="1"/>
          </p:cNvSpPr>
          <p:nvPr>
            <p:ph idx="1"/>
          </p:nvPr>
        </p:nvSpPr>
        <p:spPr>
          <a:xfrm>
            <a:off x="628650" y="1340768"/>
            <a:ext cx="7886700" cy="4836195"/>
          </a:xfrm>
        </p:spPr>
        <p:txBody>
          <a:bodyPr>
            <a:normAutofit/>
          </a:bodyPr>
          <a:lstStyle/>
          <a:p>
            <a:pPr marL="0" indent="0">
              <a:buNone/>
            </a:pPr>
            <a:r>
              <a:rPr lang="pl-PL" b="1" dirty="0"/>
              <a:t>Czy w przypadku posiadania dwóch domów, </a:t>
            </a:r>
            <a:endParaRPr lang="pl-PL" b="1" dirty="0" smtClean="0"/>
          </a:p>
          <a:p>
            <a:pPr marL="0" indent="0">
              <a:buNone/>
            </a:pPr>
            <a:r>
              <a:rPr lang="pl-PL" b="1" dirty="0" smtClean="0"/>
              <a:t>Beneficjent </a:t>
            </a:r>
            <a:r>
              <a:rPr lang="pl-PL" b="1" dirty="0"/>
              <a:t>może otrzymać dofinansowanie </a:t>
            </a:r>
            <a:endParaRPr lang="pl-PL" b="1" dirty="0" smtClean="0"/>
          </a:p>
          <a:p>
            <a:pPr marL="0" indent="0">
              <a:buNone/>
            </a:pPr>
            <a:r>
              <a:rPr lang="pl-PL" b="1" dirty="0" smtClean="0"/>
              <a:t>dla </a:t>
            </a:r>
            <a:r>
              <a:rPr lang="pl-PL" b="1" dirty="0"/>
              <a:t>dwóch instalacji? </a:t>
            </a:r>
          </a:p>
          <a:p>
            <a:pPr marL="342900" lvl="1" indent="0">
              <a:buNone/>
            </a:pPr>
            <a:r>
              <a:rPr lang="pl-PL" i="1" dirty="0"/>
              <a:t>Beneficjent może złożyć więcej niż jeden wniosek. Dofinansowanie udzielane jest na konkretną instalację podłączoną do licznika dwukierunkowego w danym Punkcie Poboru Energii (PPE</a:t>
            </a:r>
            <a:r>
              <a:rPr lang="pl-PL" i="1" dirty="0" smtClean="0"/>
              <a:t>).</a:t>
            </a:r>
          </a:p>
          <a:p>
            <a:pPr marL="0" indent="0">
              <a:buNone/>
            </a:pPr>
            <a:r>
              <a:rPr lang="pl-PL" b="1" dirty="0" smtClean="0"/>
              <a:t>Czy </a:t>
            </a:r>
            <a:r>
              <a:rPr lang="pl-PL" b="1" dirty="0"/>
              <a:t>po uzyskaniu dofinansowania można przepisać dom wraz z instalacją na nowego właściciela w okresie trwałości tj. 3 lat? </a:t>
            </a:r>
            <a:endParaRPr lang="pl-PL" b="1" dirty="0" smtClean="0"/>
          </a:p>
          <a:p>
            <a:pPr marL="342900" lvl="1" indent="0">
              <a:buNone/>
            </a:pPr>
            <a:r>
              <a:rPr lang="pl-PL" i="1" dirty="0"/>
              <a:t>W przypadku darowizny, sprzedaży nieruchomości, na której znalazła się instalacja dofinansowana z programu Mój Prąd konieczne jest w czasie czynności cywilno-prawnych przeniesienie okresu trwałości projektu na nowego nabywcę. O tym fakcie należy również poinformować NFOŚiGW w formie </a:t>
            </a:r>
            <a:r>
              <a:rPr lang="pl-PL" i="1" dirty="0" smtClean="0"/>
              <a:t>pisemnej</a:t>
            </a:r>
          </a:p>
          <a:p>
            <a:pPr marL="0" indent="0">
              <a:buNone/>
            </a:pPr>
            <a:endParaRPr lang="pl-PL" b="1" dirty="0"/>
          </a:p>
          <a:p>
            <a:pPr marL="342900" lvl="1" indent="0">
              <a:buNone/>
            </a:pPr>
            <a:endParaRPr lang="pl-PL" dirty="0" smtClean="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188641"/>
            <a:ext cx="2457450" cy="2304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567875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smtClean="0"/>
              <a:t>4. Program „Mój prąd”</a:t>
            </a:r>
            <a:endParaRPr lang="pl-PL" b="1" dirty="0"/>
          </a:p>
        </p:txBody>
      </p:sp>
      <p:sp>
        <p:nvSpPr>
          <p:cNvPr id="3" name="Symbol zastępczy zawartości 2"/>
          <p:cNvSpPr>
            <a:spLocks noGrp="1"/>
          </p:cNvSpPr>
          <p:nvPr>
            <p:ph idx="1"/>
          </p:nvPr>
        </p:nvSpPr>
        <p:spPr>
          <a:xfrm>
            <a:off x="628650" y="1412776"/>
            <a:ext cx="7886700" cy="4764187"/>
          </a:xfrm>
        </p:spPr>
        <p:txBody>
          <a:bodyPr>
            <a:normAutofit/>
          </a:bodyPr>
          <a:lstStyle/>
          <a:p>
            <a:pPr marL="0" indent="0">
              <a:buNone/>
            </a:pPr>
            <a:r>
              <a:rPr lang="pl-PL" b="1" dirty="0"/>
              <a:t>Czy dokumentem potwierdzającym zakup elementów instalacji musi być faktura czy też może to być umowa cywilno-prawna? Mówimy o przypadku gdy Wnioskodawca nabył np. nowy nieużywany inwerter od nabywcy który kupionego inwertera nie mógł zastosować w swojej instalacji. </a:t>
            </a:r>
            <a:endParaRPr lang="pl-PL" b="1" dirty="0" smtClean="0"/>
          </a:p>
          <a:p>
            <a:pPr marL="342900" lvl="1" indent="0">
              <a:buNone/>
            </a:pPr>
            <a:r>
              <a:rPr lang="pl-PL" i="1" dirty="0"/>
              <a:t>Do wniosku należy dołączyć kopie faktur za dostawę i montaż instalacji. Nie przewidziano innego dokumentu, zatem nie ma możliwości załączenia umowy cywilno-prawnej</a:t>
            </a:r>
            <a:r>
              <a:rPr lang="pl-PL" i="1" dirty="0" smtClean="0"/>
              <a:t>.</a:t>
            </a:r>
          </a:p>
          <a:p>
            <a:pPr marL="0" indent="0">
              <a:buNone/>
            </a:pPr>
            <a:r>
              <a:rPr lang="pl-PL" b="1" dirty="0"/>
              <a:t>Czy instalacja fotowoltaiczna może być wykonana tzw. siłami własnymi, pod warunkiem posiadania przez jej właściciela odpowiednich kwalifikacji? Kosztami kwalifikowanymi byłyby w takim przypadku zakup, odbiór i uruchomienie instalacji. </a:t>
            </a:r>
          </a:p>
          <a:p>
            <a:pPr marL="342900" lvl="1" indent="0">
              <a:buNone/>
            </a:pPr>
            <a:r>
              <a:rPr lang="pl-PL" i="1" dirty="0"/>
              <a:t>Tak. W takiej sytuacji należy zaznaczyć to we wniosku (punkt 36) oraz przedstawić stosowny załącznik nr 4 (oświadczenie o samodzielnym montażu).</a:t>
            </a:r>
            <a:endParaRPr lang="pl-PL" b="1" i="1" dirty="0"/>
          </a:p>
          <a:p>
            <a:pPr marL="342900" lvl="1" indent="0">
              <a:buNone/>
            </a:pPr>
            <a:endParaRPr lang="pl-PL" dirty="0" smtClean="0"/>
          </a:p>
        </p:txBody>
      </p:sp>
    </p:spTree>
    <p:extLst>
      <p:ext uri="{BB962C8B-B14F-4D97-AF65-F5344CB8AC3E}">
        <p14:creationId xmlns:p14="http://schemas.microsoft.com/office/powerpoint/2010/main" val="116220726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smtClean="0"/>
              <a:t>4. Program „Mój prąd”</a:t>
            </a:r>
            <a:endParaRPr lang="pl-PL" b="1" dirty="0"/>
          </a:p>
        </p:txBody>
      </p:sp>
      <p:sp>
        <p:nvSpPr>
          <p:cNvPr id="3" name="Symbol zastępczy zawartości 2"/>
          <p:cNvSpPr>
            <a:spLocks noGrp="1"/>
          </p:cNvSpPr>
          <p:nvPr>
            <p:ph idx="1"/>
          </p:nvPr>
        </p:nvSpPr>
        <p:spPr>
          <a:xfrm>
            <a:off x="628650" y="1412776"/>
            <a:ext cx="7886700" cy="4764187"/>
          </a:xfrm>
        </p:spPr>
        <p:txBody>
          <a:bodyPr>
            <a:normAutofit fontScale="92500" lnSpcReduction="10000"/>
          </a:bodyPr>
          <a:lstStyle/>
          <a:p>
            <a:pPr marL="0" indent="0">
              <a:buNone/>
            </a:pPr>
            <a:r>
              <a:rPr lang="pl-PL" b="1" dirty="0"/>
              <a:t>Co w przypadku, gdy stroną umowy kompleksowej z Operatorem Sieci Dystrybucyjnej jest np. mąż a faktura za wykonanie instalacji została wystawiona na żonę?</a:t>
            </a:r>
          </a:p>
          <a:p>
            <a:pPr marL="342900" lvl="1" indent="0">
              <a:buNone/>
            </a:pPr>
            <a:r>
              <a:rPr lang="pl-PL" i="1" dirty="0"/>
              <a:t>Beneficjentem programu Mój Prąd jest osoba fizyczna wytwarzająca energię elektryczną na własne potrzeby, która ma zawartą umowę kompleksową regulującą kwestie związane z wprowadzeniem do sieci energii elektrycznej wytworzonej z </a:t>
            </a:r>
            <a:r>
              <a:rPr lang="pl-PL" i="1" dirty="0" err="1"/>
              <a:t>mikroinstalacji</a:t>
            </a:r>
            <a:r>
              <a:rPr lang="pl-PL" i="1" dirty="0"/>
              <a:t>.  Podsumowując, w opisanym przypadku Wnioskodawcą powinien być mąż i on wskaże swoje dane we wniosku oraz podpisze wniosek</a:t>
            </a:r>
            <a:r>
              <a:rPr lang="pl-PL" i="1" dirty="0" smtClean="0"/>
              <a:t>.</a:t>
            </a:r>
          </a:p>
          <a:p>
            <a:pPr marL="0" indent="0">
              <a:buNone/>
            </a:pPr>
            <a:endParaRPr lang="pl-PL" b="1" dirty="0" smtClean="0"/>
          </a:p>
          <a:p>
            <a:pPr marL="0" indent="0">
              <a:buNone/>
            </a:pPr>
            <a:r>
              <a:rPr lang="pl-PL" b="1" dirty="0" smtClean="0"/>
              <a:t>Jak </a:t>
            </a:r>
            <a:r>
              <a:rPr lang="pl-PL" b="1" dirty="0"/>
              <a:t>należy postępować w sytuacji, gdy instalacja zostanie zakupiona na kredyt i za fakturę zapłaci bank? </a:t>
            </a:r>
            <a:endParaRPr lang="pl-PL" dirty="0"/>
          </a:p>
          <a:p>
            <a:pPr marL="342900" lvl="1" indent="0">
              <a:buNone/>
            </a:pPr>
            <a:r>
              <a:rPr lang="pl-PL" i="1" dirty="0"/>
              <a:t>W sytuacji zakupu instalacji na kredyt i opłacenia faktury bezpośrednio przez bank, można przedstawić potwierdzenie z banku o zapłaceniu faktury lub oświadczenie Wykonawcy, że jego faktura została zapłacona w całości.</a:t>
            </a:r>
          </a:p>
          <a:p>
            <a:pPr marL="342900" lvl="1" indent="0">
              <a:buNone/>
            </a:pPr>
            <a:r>
              <a:rPr lang="pl-PL" i="1" dirty="0"/>
              <a:t>O dotację w ramach programu Mój Prąd można ubiegać się tylko jeżeli był to kredyt udzielony na warunkach komercyjnych/rynkowych. Ten sam zakres rzeczowy nie może być dofinansowany ze środków publicznych np. z pożyczki preferencyjnej z programu Czyste Powietrze, programów UE.</a:t>
            </a:r>
          </a:p>
          <a:p>
            <a:pPr marL="342900" lvl="1" indent="0">
              <a:buNone/>
            </a:pPr>
            <a:endParaRPr lang="pl-PL" dirty="0" smtClean="0"/>
          </a:p>
        </p:txBody>
      </p:sp>
    </p:spTree>
    <p:extLst>
      <p:ext uri="{BB962C8B-B14F-4D97-AF65-F5344CB8AC3E}">
        <p14:creationId xmlns:p14="http://schemas.microsoft.com/office/powerpoint/2010/main" val="63871586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smtClean="0"/>
              <a:t>4. Program „Mój prąd”</a:t>
            </a:r>
            <a:endParaRPr lang="pl-PL" b="1" dirty="0"/>
          </a:p>
        </p:txBody>
      </p:sp>
      <p:sp>
        <p:nvSpPr>
          <p:cNvPr id="3" name="Symbol zastępczy zawartości 2"/>
          <p:cNvSpPr>
            <a:spLocks noGrp="1"/>
          </p:cNvSpPr>
          <p:nvPr>
            <p:ph idx="1"/>
          </p:nvPr>
        </p:nvSpPr>
        <p:spPr>
          <a:xfrm>
            <a:off x="628650" y="1484784"/>
            <a:ext cx="7886700" cy="4692179"/>
          </a:xfrm>
        </p:spPr>
        <p:txBody>
          <a:bodyPr>
            <a:normAutofit/>
          </a:bodyPr>
          <a:lstStyle/>
          <a:p>
            <a:pPr marL="0" indent="0">
              <a:buNone/>
            </a:pPr>
            <a:r>
              <a:rPr lang="pl-PL" b="1" dirty="0"/>
              <a:t>Czy instalacja może być zamontowana na dachu budynku gospodarczego lub na gruncie? Oczywiście energia produkowana jest na potrzeby budynku mieszkalnego. </a:t>
            </a:r>
            <a:endParaRPr lang="pl-PL" b="1" dirty="0" smtClean="0"/>
          </a:p>
          <a:p>
            <a:pPr marL="342900" lvl="1" indent="0">
              <a:buNone/>
            </a:pPr>
            <a:r>
              <a:rPr lang="pl-PL" i="1" dirty="0"/>
              <a:t>Dokumenty programu Mój Prąd nie określają miejsca zamontowania instalacji. Zatem nie ma znaczenia, gdzie będzie zamontowana instalacja (budynek mieszkalny, gospodarczy, itd.). Ważne jest, aby </a:t>
            </a:r>
            <a:r>
              <a:rPr lang="pl-PL" i="1" dirty="0" err="1"/>
              <a:t>mikroinstalacja</a:t>
            </a:r>
            <a:r>
              <a:rPr lang="pl-PL" i="1" dirty="0"/>
              <a:t> była podłączona przez Operatora Sieci Dystrybucyjnej do licznika dwukierunkowego w danym Punkcie Poboru Energii (PPE), była zawarta umowa kompleksowa oraz energia pochodząca z instalacji powinna służyć celom mieszkaniowym</a:t>
            </a:r>
            <a:r>
              <a:rPr lang="pl-PL" i="1" dirty="0" smtClean="0"/>
              <a:t>.</a:t>
            </a:r>
          </a:p>
          <a:p>
            <a:pPr marL="342900" lvl="1" indent="0">
              <a:buNone/>
            </a:pPr>
            <a:endParaRPr lang="pl-PL" b="1" dirty="0" smtClean="0"/>
          </a:p>
          <a:p>
            <a:pPr marL="0" indent="0">
              <a:buNone/>
            </a:pPr>
            <a:r>
              <a:rPr lang="pl-PL" b="1" dirty="0" smtClean="0"/>
              <a:t>Czy </a:t>
            </a:r>
            <a:r>
              <a:rPr lang="pl-PL" b="1" dirty="0"/>
              <a:t>wniosek o dofinansowanie może złożyć pełnomocnik Beneficjenta/Wnioskodawcy?</a:t>
            </a:r>
          </a:p>
          <a:p>
            <a:pPr marL="342900" lvl="1" indent="0">
              <a:buNone/>
            </a:pPr>
            <a:r>
              <a:rPr lang="pl-PL" i="1" dirty="0"/>
              <a:t>Wniosek może być złożony za pośrednictwem Pełnomocnika. </a:t>
            </a:r>
            <a:endParaRPr lang="pl-PL" i="1" dirty="0" smtClean="0"/>
          </a:p>
          <a:p>
            <a:pPr marL="342900" lvl="1" indent="0">
              <a:buNone/>
            </a:pPr>
            <a:endParaRPr lang="pl-PL" dirty="0" smtClean="0"/>
          </a:p>
        </p:txBody>
      </p:sp>
    </p:spTree>
    <p:extLst>
      <p:ext uri="{BB962C8B-B14F-4D97-AF65-F5344CB8AC3E}">
        <p14:creationId xmlns:p14="http://schemas.microsoft.com/office/powerpoint/2010/main" val="36008523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b="1" dirty="0" smtClean="0"/>
              <a:t>1. Dotacja </a:t>
            </a:r>
            <a:r>
              <a:rPr lang="pl-PL" b="1" dirty="0"/>
              <a:t>z Urzędu Miejskiego w </a:t>
            </a:r>
            <a:r>
              <a:rPr lang="pl-PL" b="1" dirty="0" smtClean="0"/>
              <a:t>Gliwicach</a:t>
            </a:r>
            <a:endParaRPr lang="pl-PL" b="1" dirty="0"/>
          </a:p>
        </p:txBody>
      </p:sp>
      <p:sp>
        <p:nvSpPr>
          <p:cNvPr id="3" name="Symbol zastępczy zawartości 2"/>
          <p:cNvSpPr>
            <a:spLocks noGrp="1"/>
          </p:cNvSpPr>
          <p:nvPr>
            <p:ph idx="1"/>
          </p:nvPr>
        </p:nvSpPr>
        <p:spPr/>
        <p:txBody>
          <a:bodyPr>
            <a:normAutofit fontScale="92500"/>
          </a:bodyPr>
          <a:lstStyle/>
          <a:p>
            <a:pPr marL="457200" indent="-457200">
              <a:buAutoNum type="arabicPeriod"/>
            </a:pPr>
            <a:r>
              <a:rPr lang="pl-PL" sz="2300" b="1" dirty="0" smtClean="0"/>
              <a:t>Dotacja celowa do instalacji odnawialnych źródeł energii (OZE)</a:t>
            </a:r>
          </a:p>
          <a:p>
            <a:pPr marL="457200" indent="-457200">
              <a:buAutoNum type="arabicPeriod"/>
            </a:pPr>
            <a:endParaRPr lang="pl-PL" dirty="0"/>
          </a:p>
          <a:p>
            <a:pPr lvl="1">
              <a:buFont typeface="Wingdings" panose="05000000000000000000" pitchFamily="2" charset="2"/>
              <a:buChar char="Ø"/>
            </a:pPr>
            <a:r>
              <a:rPr lang="pl-PL" sz="1900" dirty="0" smtClean="0"/>
              <a:t> </a:t>
            </a:r>
            <a:r>
              <a:rPr lang="pl-PL" sz="2300" dirty="0" smtClean="0"/>
              <a:t>wodne kolektory słoneczne </a:t>
            </a:r>
          </a:p>
          <a:p>
            <a:pPr marL="342900" lvl="1" indent="0">
              <a:buNone/>
            </a:pPr>
            <a:r>
              <a:rPr lang="pl-PL" sz="2300" dirty="0"/>
              <a:t>	</a:t>
            </a:r>
            <a:r>
              <a:rPr lang="pl-PL" sz="2300" dirty="0" smtClean="0"/>
              <a:t>- ogrzewanie ciepłej wody użytkowej  kolektorami słonecznymi</a:t>
            </a:r>
          </a:p>
          <a:p>
            <a:pPr marL="342900" lvl="1" indent="0">
              <a:buNone/>
            </a:pPr>
            <a:endParaRPr lang="pl-PL" sz="2300" dirty="0" smtClean="0"/>
          </a:p>
          <a:p>
            <a:pPr lvl="1">
              <a:buFont typeface="Wingdings" panose="05000000000000000000" pitchFamily="2" charset="2"/>
              <a:buChar char="Ø"/>
            </a:pPr>
            <a:r>
              <a:rPr lang="pl-PL" sz="2300" dirty="0"/>
              <a:t> </a:t>
            </a:r>
            <a:r>
              <a:rPr lang="pl-PL" sz="2300" dirty="0" smtClean="0"/>
              <a:t>kocioł na biomasę:</a:t>
            </a:r>
          </a:p>
          <a:p>
            <a:pPr marL="0" indent="0">
              <a:buNone/>
            </a:pPr>
            <a:r>
              <a:rPr lang="pl-PL" sz="2300" dirty="0"/>
              <a:t>	- </a:t>
            </a:r>
            <a:r>
              <a:rPr lang="pl-PL" sz="2300" dirty="0" smtClean="0"/>
              <a:t>stała: odpady </a:t>
            </a:r>
            <a:r>
              <a:rPr lang="pl-PL" sz="2300" dirty="0"/>
              <a:t>drzewne, brykiety, </a:t>
            </a:r>
            <a:r>
              <a:rPr lang="pl-PL" sz="2300" dirty="0" err="1"/>
              <a:t>pellety</a:t>
            </a:r>
            <a:r>
              <a:rPr lang="pl-PL" sz="2300" dirty="0"/>
              <a:t>, słoma, osady </a:t>
            </a:r>
            <a:r>
              <a:rPr lang="pl-PL" sz="2300" dirty="0" smtClean="0"/>
              <a:t>				ściekowe</a:t>
            </a:r>
            <a:r>
              <a:rPr lang="pl-PL" sz="2300" dirty="0"/>
              <a:t>, </a:t>
            </a:r>
            <a:r>
              <a:rPr lang="pl-PL" sz="2300" dirty="0" smtClean="0"/>
              <a:t>zrębki drzewne,</a:t>
            </a:r>
            <a:endParaRPr lang="pl-PL" sz="2300" dirty="0"/>
          </a:p>
          <a:p>
            <a:pPr marL="0" indent="0">
              <a:buNone/>
            </a:pPr>
            <a:r>
              <a:rPr lang="pl-PL" sz="2300" dirty="0" smtClean="0"/>
              <a:t>	- ciekła: etanol</a:t>
            </a:r>
            <a:r>
              <a:rPr lang="pl-PL" sz="2300" dirty="0"/>
              <a:t>, metanol i inne frakcje olejów roślinnych,</a:t>
            </a:r>
          </a:p>
          <a:p>
            <a:pPr marL="0" indent="0">
              <a:buNone/>
            </a:pPr>
            <a:r>
              <a:rPr lang="pl-PL" sz="2300" dirty="0" smtClean="0"/>
              <a:t>	- gazowa: </a:t>
            </a:r>
            <a:r>
              <a:rPr lang="pl-PL" sz="2300" dirty="0"/>
              <a:t>biogaz (gaz błotny).</a:t>
            </a:r>
          </a:p>
          <a:p>
            <a:pPr marL="342900" lvl="1" indent="0">
              <a:buNone/>
            </a:pPr>
            <a:endParaRPr lang="pl-PL" sz="2300" dirty="0" smtClean="0"/>
          </a:p>
          <a:p>
            <a:pPr lvl="1">
              <a:buFont typeface="Wingdings" panose="05000000000000000000" pitchFamily="2" charset="2"/>
              <a:buChar char="Ø"/>
            </a:pPr>
            <a:r>
              <a:rPr lang="pl-PL" sz="2300" dirty="0" smtClean="0"/>
              <a:t> pompa ciepła </a:t>
            </a:r>
          </a:p>
          <a:p>
            <a:pPr lvl="1">
              <a:buFont typeface="Wingdings" panose="05000000000000000000" pitchFamily="2" charset="2"/>
              <a:buChar char="Ø"/>
            </a:pPr>
            <a:endParaRPr lang="pl-PL" dirty="0" smtClean="0"/>
          </a:p>
          <a:p>
            <a:pPr marL="0" indent="0">
              <a:buNone/>
            </a:pPr>
            <a:endParaRPr lang="pl-PL" dirty="0" smtClean="0"/>
          </a:p>
          <a:p>
            <a:pPr marL="0" indent="0">
              <a:buNone/>
            </a:pPr>
            <a:endParaRPr lang="pl-PL" dirty="0"/>
          </a:p>
        </p:txBody>
      </p:sp>
    </p:spTree>
    <p:extLst>
      <p:ext uri="{BB962C8B-B14F-4D97-AF65-F5344CB8AC3E}">
        <p14:creationId xmlns:p14="http://schemas.microsoft.com/office/powerpoint/2010/main" val="112451666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smtClean="0"/>
              <a:t>4. Program „Mój prąd”</a:t>
            </a:r>
            <a:endParaRPr lang="pl-PL" b="1" dirty="0"/>
          </a:p>
        </p:txBody>
      </p:sp>
      <p:sp>
        <p:nvSpPr>
          <p:cNvPr id="3" name="Symbol zastępczy zawartości 2"/>
          <p:cNvSpPr>
            <a:spLocks noGrp="1"/>
          </p:cNvSpPr>
          <p:nvPr>
            <p:ph idx="1"/>
          </p:nvPr>
        </p:nvSpPr>
        <p:spPr/>
        <p:txBody>
          <a:bodyPr>
            <a:normAutofit/>
          </a:bodyPr>
          <a:lstStyle/>
          <a:p>
            <a:pPr marL="0" indent="0">
              <a:buNone/>
            </a:pPr>
            <a:r>
              <a:rPr lang="pl-PL" b="1" dirty="0"/>
              <a:t>Czy program Mój Prąd dotyczy również budynków nowobudowanych? Budynek nie ma jeszcze nadanego adresu, nie został odebrany, jednak jest na takim etapie budowy (ukończeniu), że istnieje możliwość zamontowania instalacji oraz korzystania z niej</a:t>
            </a:r>
            <a:r>
              <a:rPr lang="pl-PL" b="1" dirty="0" smtClean="0"/>
              <a:t>.</a:t>
            </a:r>
          </a:p>
          <a:p>
            <a:pPr marL="0" indent="0">
              <a:buNone/>
            </a:pPr>
            <a:endParaRPr lang="pl-PL" b="1" dirty="0"/>
          </a:p>
          <a:p>
            <a:pPr marL="342900" lvl="1" indent="0">
              <a:buNone/>
            </a:pPr>
            <a:r>
              <a:rPr lang="pl-PL" i="1" dirty="0"/>
              <a:t>Jeżeli budynek jest w budowie i posiada przyłącze tymczasowe podłączone na okres wykonywania robót to nie można ubiegać się o dofinansowanie w programie Mój Prąd. Natomiast jeśli jest wykonane przyłącze docelowe i OSD ma możliwość montażu licznika dwukierunkowego (podpisana umowa kompleksowa) to można wnioskować o dofinansowanie.</a:t>
            </a:r>
            <a:endParaRPr lang="pl-PL" i="1" dirty="0" smtClean="0"/>
          </a:p>
        </p:txBody>
      </p:sp>
    </p:spTree>
    <p:extLst>
      <p:ext uri="{BB962C8B-B14F-4D97-AF65-F5344CB8AC3E}">
        <p14:creationId xmlns:p14="http://schemas.microsoft.com/office/powerpoint/2010/main" val="246879314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smtClean="0"/>
              <a:t>Podsumowanie</a:t>
            </a:r>
            <a:endParaRPr lang="pl-PL" b="1" dirty="0"/>
          </a:p>
        </p:txBody>
      </p:sp>
      <p:sp>
        <p:nvSpPr>
          <p:cNvPr id="3" name="Symbol zastępczy zawartości 2"/>
          <p:cNvSpPr>
            <a:spLocks noGrp="1"/>
          </p:cNvSpPr>
          <p:nvPr>
            <p:ph idx="1"/>
          </p:nvPr>
        </p:nvSpPr>
        <p:spPr/>
        <p:txBody>
          <a:bodyPr>
            <a:normAutofit/>
          </a:bodyPr>
          <a:lstStyle/>
          <a:p>
            <a:pPr marL="457200" indent="-457200">
              <a:buAutoNum type="arabicPeriod"/>
            </a:pPr>
            <a:endParaRPr lang="pl-PL" dirty="0" smtClean="0"/>
          </a:p>
          <a:p>
            <a:pPr marL="457200" indent="-457200">
              <a:buAutoNum type="arabicPeriod"/>
            </a:pPr>
            <a:endParaRPr lang="pl-PL" dirty="0" smtClean="0"/>
          </a:p>
          <a:p>
            <a:pPr marL="457200" indent="-457200">
              <a:buAutoNum type="arabicPeriod"/>
            </a:pPr>
            <a:r>
              <a:rPr lang="pl-PL" dirty="0" smtClean="0"/>
              <a:t>Rozpoznać potrzeby i status prawny </a:t>
            </a:r>
          </a:p>
          <a:p>
            <a:pPr marL="457200" indent="-457200">
              <a:buAutoNum type="arabicPeriod"/>
            </a:pPr>
            <a:r>
              <a:rPr lang="pl-PL" dirty="0" smtClean="0"/>
              <a:t>Wybrać program vs kryteria</a:t>
            </a:r>
          </a:p>
          <a:p>
            <a:pPr marL="457200" indent="-457200">
              <a:buAutoNum type="arabicPeriod"/>
            </a:pPr>
            <a:r>
              <a:rPr lang="pl-PL" dirty="0" smtClean="0"/>
              <a:t>Analiza wkładu własnego i termin zwrotu inwestycji</a:t>
            </a:r>
          </a:p>
          <a:p>
            <a:pPr marL="457200" indent="-457200">
              <a:buAutoNum type="arabicPeriod"/>
            </a:pPr>
            <a:r>
              <a:rPr lang="pl-PL" dirty="0" smtClean="0"/>
              <a:t>Zasięgnąć informacji u źródła</a:t>
            </a:r>
          </a:p>
          <a:p>
            <a:pPr marL="457200" indent="-457200">
              <a:buAutoNum type="arabicPeriod"/>
            </a:pPr>
            <a:r>
              <a:rPr lang="pl-PL" dirty="0" smtClean="0"/>
              <a:t>Podjąć działania</a:t>
            </a:r>
          </a:p>
          <a:p>
            <a:pPr marL="457200" indent="-457200">
              <a:buAutoNum type="arabicPeriod"/>
            </a:pPr>
            <a:endParaRPr lang="pl-PL" dirty="0" smtClean="0"/>
          </a:p>
        </p:txBody>
      </p:sp>
      <p:pic>
        <p:nvPicPr>
          <p:cNvPr id="614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8049"/>
            <a:ext cx="3200400" cy="2686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1670121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b="1" dirty="0">
              <a:solidFill>
                <a:schemeClr val="accent2"/>
              </a:solidFill>
            </a:endParaRPr>
          </a:p>
        </p:txBody>
      </p:sp>
      <p:pic>
        <p:nvPicPr>
          <p:cNvPr id="9218"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67545" y="116632"/>
            <a:ext cx="8208912" cy="6408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Łącznik łamany 4"/>
          <p:cNvCxnSpPr>
            <a:stCxn id="9218" idx="0"/>
          </p:cNvCxnSpPr>
          <p:nvPr/>
        </p:nvCxnSpPr>
        <p:spPr>
          <a:xfrm rot="16200000" flipH="1">
            <a:off x="4319973" y="368660"/>
            <a:ext cx="510406" cy="6350"/>
          </a:xfrm>
          <a:prstGeom prst="bentConnector3">
            <a:avLst>
              <a:gd name="adj1" fmla="val -44788"/>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305750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7788" y="17491"/>
            <a:ext cx="8388424" cy="68405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3902130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512" y="332656"/>
            <a:ext cx="8784976" cy="6336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7850787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auto">
          <a:xfrm>
            <a:off x="404245" y="-346109"/>
            <a:ext cx="8229599" cy="1588127"/>
          </a:xfrm>
        </p:spPr>
        <p:txBody>
          <a:bodyPr>
            <a:spAutoFit/>
          </a:bodyPr>
          <a:lstStyle/>
          <a:p>
            <a:r>
              <a:rPr lang="pl-PL" sz="5400" b="1" dirty="0" smtClean="0">
                <a:solidFill>
                  <a:srgbClr val="0070C0"/>
                </a:solidFill>
              </a:rPr>
              <a:t/>
            </a:r>
            <a:br>
              <a:rPr lang="pl-PL" sz="5400" b="1" dirty="0" smtClean="0">
                <a:solidFill>
                  <a:srgbClr val="0070C0"/>
                </a:solidFill>
              </a:rPr>
            </a:br>
            <a:r>
              <a:rPr lang="pl-PL" sz="5400" b="1" dirty="0" smtClean="0">
                <a:solidFill>
                  <a:srgbClr val="0070C0"/>
                </a:solidFill>
              </a:rPr>
              <a:t>Pytania</a:t>
            </a:r>
            <a:r>
              <a:rPr lang="pl-PL" sz="5400" b="1" dirty="0">
                <a:solidFill>
                  <a:srgbClr val="0070C0"/>
                </a:solidFill>
              </a:rPr>
              <a:t>, odpowiedzi, dyskusja </a:t>
            </a:r>
            <a:endParaRPr lang="en-US" sz="5400" b="1" noProof="1">
              <a:latin typeface="Calibri" panose="020F0502020204030204" pitchFamily="34" charset="0"/>
              <a:cs typeface="Calibri" panose="020F0502020204030204" pitchFamily="34" charset="0"/>
            </a:endParaRPr>
          </a:p>
        </p:txBody>
      </p:sp>
      <p:sp>
        <p:nvSpPr>
          <p:cNvPr id="14" name="Tytuł 1">
            <a:extLst>
              <a:ext uri="{FF2B5EF4-FFF2-40B4-BE49-F238E27FC236}">
                <a16:creationId xmlns="" xmlns:a16="http://schemas.microsoft.com/office/drawing/2014/main" id="{BE906772-B08F-4636-9691-A193A762A07C}"/>
              </a:ext>
            </a:extLst>
          </p:cNvPr>
          <p:cNvSpPr txBox="1">
            <a:spLocks/>
          </p:cNvSpPr>
          <p:nvPr/>
        </p:nvSpPr>
        <p:spPr bwMode="auto">
          <a:xfrm>
            <a:off x="423638" y="636471"/>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baseline="0">
                <a:solidFill>
                  <a:schemeClr val="tx1"/>
                </a:solidFill>
                <a:latin typeface="+mj-lt"/>
                <a:ea typeface="+mj-ea"/>
                <a:cs typeface="+mj-cs"/>
              </a:defRPr>
            </a:lvl1pPr>
          </a:lstStyle>
          <a:p>
            <a:endParaRPr lang="pl-PL" sz="4800" b="1" dirty="0">
              <a:solidFill>
                <a:srgbClr val="0070C0"/>
              </a:solidFill>
            </a:endParaRP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1628800"/>
            <a:ext cx="5327104" cy="4776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auto">
          <a:xfrm>
            <a:off x="404245" y="-844707"/>
            <a:ext cx="8229599" cy="2585323"/>
          </a:xfrm>
        </p:spPr>
        <p:txBody>
          <a:bodyPr>
            <a:spAutoFit/>
          </a:bodyPr>
          <a:lstStyle/>
          <a:p>
            <a:r>
              <a:rPr lang="pl-PL" sz="6000" b="1" noProof="1" smtClean="0">
                <a:latin typeface="Calibri" panose="020F0502020204030204" pitchFamily="34" charset="0"/>
                <a:cs typeface="Calibri" panose="020F0502020204030204" pitchFamily="34" charset="0"/>
              </a:rPr>
              <a:t/>
            </a:r>
            <a:br>
              <a:rPr lang="pl-PL" sz="6000" b="1" noProof="1" smtClean="0">
                <a:latin typeface="Calibri" panose="020F0502020204030204" pitchFamily="34" charset="0"/>
                <a:cs typeface="Calibri" panose="020F0502020204030204" pitchFamily="34" charset="0"/>
              </a:rPr>
            </a:br>
            <a:r>
              <a:rPr lang="pl-PL" sz="6000" b="1" noProof="1">
                <a:latin typeface="Calibri" panose="020F0502020204030204" pitchFamily="34" charset="0"/>
                <a:cs typeface="Calibri" panose="020F0502020204030204" pitchFamily="34" charset="0"/>
              </a:rPr>
              <a:t/>
            </a:r>
            <a:br>
              <a:rPr lang="pl-PL" sz="6000" b="1" noProof="1">
                <a:latin typeface="Calibri" panose="020F0502020204030204" pitchFamily="34" charset="0"/>
                <a:cs typeface="Calibri" panose="020F0502020204030204" pitchFamily="34" charset="0"/>
              </a:rPr>
            </a:br>
            <a:r>
              <a:rPr lang="pl-PL" sz="6000" b="1" noProof="1" smtClean="0">
                <a:latin typeface="Calibri" panose="020F0502020204030204" pitchFamily="34" charset="0"/>
                <a:cs typeface="Calibri" panose="020F0502020204030204" pitchFamily="34" charset="0"/>
              </a:rPr>
              <a:t>Dziękuję za uwagę</a:t>
            </a:r>
            <a:r>
              <a:rPr lang="en-US" sz="6000" b="1" noProof="1" smtClean="0">
                <a:latin typeface="Calibri" panose="020F0502020204030204" pitchFamily="34" charset="0"/>
                <a:cs typeface="Calibri" panose="020F0502020204030204" pitchFamily="34" charset="0"/>
              </a:rPr>
              <a:t>!</a:t>
            </a:r>
            <a:endParaRPr lang="en-US" sz="6000" b="1" noProof="1">
              <a:latin typeface="Calibri" panose="020F0502020204030204" pitchFamily="34" charset="0"/>
              <a:cs typeface="Calibri" panose="020F0502020204030204" pitchFamily="34" charset="0"/>
            </a:endParaRPr>
          </a:p>
        </p:txBody>
      </p:sp>
      <p:sp>
        <p:nvSpPr>
          <p:cNvPr id="14" name="Tytuł 1">
            <a:extLst>
              <a:ext uri="{FF2B5EF4-FFF2-40B4-BE49-F238E27FC236}">
                <a16:creationId xmlns="" xmlns:a16="http://schemas.microsoft.com/office/drawing/2014/main" id="{BE906772-B08F-4636-9691-A193A762A07C}"/>
              </a:ext>
            </a:extLst>
          </p:cNvPr>
          <p:cNvSpPr txBox="1">
            <a:spLocks/>
          </p:cNvSpPr>
          <p:nvPr/>
        </p:nvSpPr>
        <p:spPr bwMode="auto">
          <a:xfrm>
            <a:off x="423638" y="636471"/>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baseline="0">
                <a:solidFill>
                  <a:schemeClr val="tx1"/>
                </a:solidFill>
                <a:latin typeface="+mj-lt"/>
                <a:ea typeface="+mj-ea"/>
                <a:cs typeface="+mj-cs"/>
              </a:defRPr>
            </a:lvl1pPr>
          </a:lstStyle>
          <a:p>
            <a:endParaRPr lang="pl-PL" sz="4800" b="1" dirty="0">
              <a:solidFill>
                <a:srgbClr val="0070C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080" y="5085184"/>
            <a:ext cx="3140075" cy="96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73624771"/>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b="1" dirty="0" smtClean="0"/>
              <a:t>1. Dotacja </a:t>
            </a:r>
            <a:r>
              <a:rPr lang="pl-PL" b="1" dirty="0"/>
              <a:t>z Urzędu Miejskiego w </a:t>
            </a:r>
            <a:r>
              <a:rPr lang="pl-PL" b="1" dirty="0" smtClean="0"/>
              <a:t>Gliwicach</a:t>
            </a:r>
            <a:r>
              <a:rPr lang="pl-PL" b="1" dirty="0"/>
              <a:t/>
            </a:r>
            <a:br>
              <a:rPr lang="pl-PL" b="1" dirty="0"/>
            </a:br>
            <a:endParaRPr lang="pl-PL" b="1" dirty="0"/>
          </a:p>
        </p:txBody>
      </p:sp>
      <p:sp>
        <p:nvSpPr>
          <p:cNvPr id="3" name="Symbol zastępczy zawartości 2"/>
          <p:cNvSpPr>
            <a:spLocks noGrp="1"/>
          </p:cNvSpPr>
          <p:nvPr>
            <p:ph idx="1"/>
          </p:nvPr>
        </p:nvSpPr>
        <p:spPr/>
        <p:txBody>
          <a:bodyPr/>
          <a:lstStyle/>
          <a:p>
            <a:pPr marL="0" indent="0">
              <a:buNone/>
            </a:pPr>
            <a:r>
              <a:rPr lang="pl-PL" b="1" dirty="0" smtClean="0"/>
              <a:t>2. Dotacja celowa do zmiany systemu ogrzewania</a:t>
            </a:r>
          </a:p>
          <a:p>
            <a:pPr marL="0" indent="0">
              <a:buNone/>
            </a:pPr>
            <a:endParaRPr lang="pl-PL" dirty="0" smtClean="0"/>
          </a:p>
          <a:p>
            <a:pPr lvl="2">
              <a:buFont typeface="Wingdings" panose="05000000000000000000" pitchFamily="2" charset="2"/>
              <a:buChar char="Ø"/>
            </a:pPr>
            <a:r>
              <a:rPr lang="pl-PL" dirty="0" smtClean="0"/>
              <a:t> </a:t>
            </a:r>
            <a:r>
              <a:rPr lang="pl-PL" sz="2000" dirty="0" smtClean="0"/>
              <a:t>ogrzewanie gazowe</a:t>
            </a:r>
          </a:p>
          <a:p>
            <a:pPr lvl="2">
              <a:buFont typeface="Wingdings" panose="05000000000000000000" pitchFamily="2" charset="2"/>
              <a:buChar char="Ø"/>
            </a:pPr>
            <a:r>
              <a:rPr lang="pl-PL" sz="2000" dirty="0"/>
              <a:t> </a:t>
            </a:r>
            <a:r>
              <a:rPr lang="pl-PL" sz="2000" dirty="0" smtClean="0"/>
              <a:t>ogrzewanie elektryczne</a:t>
            </a:r>
          </a:p>
          <a:p>
            <a:pPr lvl="2">
              <a:buFont typeface="Wingdings" panose="05000000000000000000" pitchFamily="2" charset="2"/>
              <a:buChar char="Ø"/>
            </a:pPr>
            <a:r>
              <a:rPr lang="pl-PL" sz="2000" dirty="0"/>
              <a:t> </a:t>
            </a:r>
            <a:r>
              <a:rPr lang="pl-PL" sz="2000" dirty="0" smtClean="0"/>
              <a:t>ogrzewanie olejowe</a:t>
            </a:r>
          </a:p>
          <a:p>
            <a:pPr lvl="2">
              <a:buFont typeface="Wingdings" panose="05000000000000000000" pitchFamily="2" charset="2"/>
              <a:buChar char="Ø"/>
            </a:pPr>
            <a:r>
              <a:rPr lang="pl-PL" sz="2000" dirty="0"/>
              <a:t> </a:t>
            </a:r>
            <a:r>
              <a:rPr lang="pl-PL" sz="2000" dirty="0" smtClean="0"/>
              <a:t>na paliwo stałe</a:t>
            </a:r>
          </a:p>
          <a:p>
            <a:pPr lvl="1">
              <a:buFont typeface="Wingdings" panose="05000000000000000000" pitchFamily="2" charset="2"/>
              <a:buChar char="Ø"/>
            </a:pPr>
            <a:endParaRPr lang="pl-PL" dirty="0" smtClean="0"/>
          </a:p>
          <a:p>
            <a:pPr marL="0" indent="0">
              <a:buNone/>
            </a:pPr>
            <a:endParaRPr lang="pl-PL" dirty="0"/>
          </a:p>
          <a:p>
            <a:pPr marL="0" indent="0">
              <a:buNone/>
            </a:pPr>
            <a:endParaRPr lang="pl-PL" dirty="0"/>
          </a:p>
        </p:txBody>
      </p:sp>
    </p:spTree>
    <p:extLst>
      <p:ext uri="{BB962C8B-B14F-4D97-AF65-F5344CB8AC3E}">
        <p14:creationId xmlns:p14="http://schemas.microsoft.com/office/powerpoint/2010/main" val="1925638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b="1" dirty="0" smtClean="0"/>
              <a:t>1.Dotacja </a:t>
            </a:r>
            <a:r>
              <a:rPr lang="pl-PL" b="1" dirty="0"/>
              <a:t>z Urzędu Miejskiego w </a:t>
            </a:r>
            <a:r>
              <a:rPr lang="pl-PL" b="1" dirty="0" smtClean="0"/>
              <a:t>Gliwicach</a:t>
            </a:r>
            <a:endParaRPr lang="pl-PL" b="1" dirty="0"/>
          </a:p>
        </p:txBody>
      </p:sp>
      <p:sp>
        <p:nvSpPr>
          <p:cNvPr id="3" name="Symbol zastępczy zawartości 2"/>
          <p:cNvSpPr>
            <a:spLocks noGrp="1"/>
          </p:cNvSpPr>
          <p:nvPr>
            <p:ph idx="1"/>
          </p:nvPr>
        </p:nvSpPr>
        <p:spPr>
          <a:xfrm>
            <a:off x="628650" y="1556792"/>
            <a:ext cx="7886700" cy="4620171"/>
          </a:xfrm>
        </p:spPr>
        <p:txBody>
          <a:bodyPr>
            <a:normAutofit/>
          </a:bodyPr>
          <a:lstStyle/>
          <a:p>
            <a:pPr marL="0" indent="0">
              <a:buNone/>
            </a:pPr>
            <a:r>
              <a:rPr lang="pl-PL" b="1" dirty="0" smtClean="0"/>
              <a:t>Dofinansowanie:</a:t>
            </a:r>
          </a:p>
          <a:p>
            <a:pPr marL="0" indent="0">
              <a:buNone/>
            </a:pPr>
            <a:r>
              <a:rPr lang="pl-PL" dirty="0" smtClean="0"/>
              <a:t>1. </a:t>
            </a:r>
            <a:r>
              <a:rPr lang="pl-PL" dirty="0"/>
              <a:t>Dotacja celowa do instalacji odnawialnych źródeł energii (OZE</a:t>
            </a:r>
            <a:r>
              <a:rPr lang="pl-PL" dirty="0" smtClean="0"/>
              <a:t>):</a:t>
            </a:r>
            <a:endParaRPr lang="pl-PL" dirty="0"/>
          </a:p>
          <a:p>
            <a:pPr lvl="1">
              <a:buFont typeface="Wingdings" panose="05000000000000000000" pitchFamily="2" charset="2"/>
              <a:buChar char="Ø"/>
            </a:pPr>
            <a:r>
              <a:rPr lang="pl-PL" sz="2100" dirty="0" smtClean="0"/>
              <a:t> </a:t>
            </a:r>
            <a:r>
              <a:rPr lang="pl-PL" sz="2100" b="1" dirty="0" smtClean="0"/>
              <a:t>50</a:t>
            </a:r>
            <a:r>
              <a:rPr lang="pl-PL" sz="2100" b="1" dirty="0"/>
              <a:t>%</a:t>
            </a:r>
            <a:r>
              <a:rPr lang="pl-PL" sz="2100" dirty="0"/>
              <a:t> wartości kosztu kwalifikowanego w przypadku wodnych kolektorów słonecznych oraz pomp </a:t>
            </a:r>
            <a:r>
              <a:rPr lang="pl-PL" sz="2100" dirty="0" smtClean="0"/>
              <a:t>ciepła,</a:t>
            </a:r>
          </a:p>
          <a:p>
            <a:pPr lvl="1">
              <a:buFont typeface="Wingdings" panose="05000000000000000000" pitchFamily="2" charset="2"/>
              <a:buChar char="Ø"/>
            </a:pPr>
            <a:r>
              <a:rPr lang="pl-PL" sz="2100" dirty="0"/>
              <a:t> </a:t>
            </a:r>
            <a:r>
              <a:rPr lang="pl-PL" sz="2100" b="1" dirty="0" smtClean="0"/>
              <a:t>70 </a:t>
            </a:r>
            <a:r>
              <a:rPr lang="pl-PL" sz="2100" b="1" dirty="0"/>
              <a:t>% </a:t>
            </a:r>
            <a:r>
              <a:rPr lang="pl-PL" sz="2100" dirty="0"/>
              <a:t>wartości kosztu kwalifikowanego w przypadku kotłów na </a:t>
            </a:r>
            <a:r>
              <a:rPr lang="pl-PL" sz="2100" dirty="0" smtClean="0"/>
              <a:t>biomasę, </a:t>
            </a:r>
          </a:p>
          <a:p>
            <a:pPr marL="0" indent="0">
              <a:buNone/>
            </a:pPr>
            <a:r>
              <a:rPr lang="pl-PL" dirty="0" smtClean="0"/>
              <a:t>	nie </a:t>
            </a:r>
            <a:r>
              <a:rPr lang="pl-PL" dirty="0"/>
              <a:t>więcej niż:</a:t>
            </a:r>
          </a:p>
          <a:p>
            <a:pPr lvl="3">
              <a:buFont typeface="Wingdings" panose="05000000000000000000" pitchFamily="2" charset="2"/>
              <a:buChar char="Ø"/>
            </a:pPr>
            <a:r>
              <a:rPr lang="pl-PL" sz="1650" dirty="0"/>
              <a:t>w przypadku instalacji kotła na biomasę lub kolektorów słonecznych </a:t>
            </a:r>
            <a:endParaRPr lang="pl-PL" sz="1650" dirty="0" smtClean="0"/>
          </a:p>
          <a:p>
            <a:pPr marL="685800" lvl="2" indent="0">
              <a:buNone/>
            </a:pPr>
            <a:r>
              <a:rPr lang="pl-PL" sz="1800" b="1" dirty="0" smtClean="0"/>
              <a:t>	do </a:t>
            </a:r>
            <a:r>
              <a:rPr lang="pl-PL" sz="1800" b="1" dirty="0"/>
              <a:t>4000,00 zł</a:t>
            </a:r>
            <a:r>
              <a:rPr lang="pl-PL" sz="1800" dirty="0"/>
              <a:t>,</a:t>
            </a:r>
          </a:p>
          <a:p>
            <a:pPr lvl="3">
              <a:buFont typeface="Wingdings" panose="05000000000000000000" pitchFamily="2" charset="2"/>
              <a:buChar char="Ø"/>
            </a:pPr>
            <a:r>
              <a:rPr lang="pl-PL" sz="1650" dirty="0"/>
              <a:t>w przypadku instalacji pompy ciepła </a:t>
            </a:r>
            <a:r>
              <a:rPr lang="pl-PL" sz="1650" b="1" dirty="0"/>
              <a:t>do 8000,00 </a:t>
            </a:r>
            <a:r>
              <a:rPr lang="pl-PL" sz="1650" dirty="0"/>
              <a:t>zł</a:t>
            </a:r>
            <a:r>
              <a:rPr lang="pl-PL" sz="1650" dirty="0" smtClean="0"/>
              <a:t>,</a:t>
            </a:r>
          </a:p>
          <a:p>
            <a:pPr lvl="2">
              <a:buFont typeface="Wingdings" panose="05000000000000000000" pitchFamily="2" charset="2"/>
              <a:buChar char="Ø"/>
            </a:pPr>
            <a:endParaRPr lang="pl-PL" dirty="0"/>
          </a:p>
          <a:p>
            <a:pPr marL="0" indent="0">
              <a:buNone/>
            </a:pPr>
            <a:r>
              <a:rPr lang="pl-PL" dirty="0" smtClean="0"/>
              <a:t>2. </a:t>
            </a:r>
            <a:r>
              <a:rPr lang="pl-PL" dirty="0"/>
              <a:t>Dotacja celowa do </a:t>
            </a:r>
            <a:r>
              <a:rPr lang="pl-PL" dirty="0" smtClean="0"/>
              <a:t>zmiany </a:t>
            </a:r>
            <a:r>
              <a:rPr lang="pl-PL" dirty="0"/>
              <a:t>systemu </a:t>
            </a:r>
            <a:r>
              <a:rPr lang="pl-PL" dirty="0" smtClean="0"/>
              <a:t>ogrzewania </a:t>
            </a:r>
          </a:p>
          <a:p>
            <a:pPr marL="0" indent="0">
              <a:buNone/>
            </a:pPr>
            <a:r>
              <a:rPr lang="pl-PL" dirty="0"/>
              <a:t>	</a:t>
            </a:r>
            <a:r>
              <a:rPr lang="pl-PL" sz="1800" dirty="0" smtClean="0"/>
              <a:t>maksymalnie 50% kosztów kwalifikowanych </a:t>
            </a:r>
          </a:p>
          <a:p>
            <a:pPr lvl="3">
              <a:buFont typeface="Wingdings" panose="05000000000000000000" pitchFamily="2" charset="2"/>
              <a:buChar char="Ø"/>
            </a:pPr>
            <a:r>
              <a:rPr lang="pl-PL" sz="1600" dirty="0" smtClean="0"/>
              <a:t>nie więcej niż: </a:t>
            </a:r>
            <a:r>
              <a:rPr lang="pl-PL" sz="1600" b="1" dirty="0" smtClean="0"/>
              <a:t>4000,00 </a:t>
            </a:r>
            <a:r>
              <a:rPr lang="pl-PL" sz="1600" b="1" dirty="0"/>
              <a:t>zł</a:t>
            </a:r>
            <a:r>
              <a:rPr lang="pl-PL" sz="1600" dirty="0" smtClean="0"/>
              <a:t>,</a:t>
            </a:r>
          </a:p>
          <a:p>
            <a:pPr lvl="2">
              <a:buFont typeface="Wingdings" panose="05000000000000000000" pitchFamily="2" charset="2"/>
              <a:buChar char="Ø"/>
            </a:pPr>
            <a:endParaRPr lang="pl-PL" dirty="0"/>
          </a:p>
        </p:txBody>
      </p:sp>
    </p:spTree>
    <p:extLst>
      <p:ext uri="{BB962C8B-B14F-4D97-AF65-F5344CB8AC3E}">
        <p14:creationId xmlns:p14="http://schemas.microsoft.com/office/powerpoint/2010/main" val="29966810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b="1" dirty="0" smtClean="0"/>
              <a:t>1. Dotacja </a:t>
            </a:r>
            <a:r>
              <a:rPr lang="pl-PL" b="1" dirty="0"/>
              <a:t>z Urzędu Miejskiego w </a:t>
            </a:r>
            <a:r>
              <a:rPr lang="pl-PL" b="1" dirty="0" smtClean="0"/>
              <a:t>Gliwicach</a:t>
            </a:r>
            <a:endParaRPr lang="pl-PL" b="1" dirty="0"/>
          </a:p>
        </p:txBody>
      </p:sp>
      <p:sp>
        <p:nvSpPr>
          <p:cNvPr id="3" name="Symbol zastępczy zawartości 2"/>
          <p:cNvSpPr>
            <a:spLocks noGrp="1"/>
          </p:cNvSpPr>
          <p:nvPr>
            <p:ph idx="1"/>
          </p:nvPr>
        </p:nvSpPr>
        <p:spPr/>
        <p:txBody>
          <a:bodyPr/>
          <a:lstStyle/>
          <a:p>
            <a:pPr marL="0" indent="0">
              <a:buNone/>
            </a:pPr>
            <a:r>
              <a:rPr lang="pl-PL" b="1" dirty="0" smtClean="0"/>
              <a:t>Miejsce złożenia:</a:t>
            </a:r>
          </a:p>
          <a:p>
            <a:pPr marL="0" indent="0">
              <a:buNone/>
            </a:pPr>
            <a:r>
              <a:rPr lang="pl-PL" dirty="0" smtClean="0"/>
              <a:t>Urząd Miejski w Gliwicach</a:t>
            </a:r>
          </a:p>
          <a:p>
            <a:pPr marL="0" indent="0">
              <a:buNone/>
            </a:pPr>
            <a:r>
              <a:rPr lang="pl-PL" dirty="0" smtClean="0"/>
              <a:t>Tel: 32 238 54 82</a:t>
            </a:r>
          </a:p>
          <a:p>
            <a:pPr marL="0" indent="0">
              <a:buNone/>
            </a:pPr>
            <a:endParaRPr lang="pl-PL" dirty="0" smtClean="0"/>
          </a:p>
          <a:p>
            <a:pPr marL="0" indent="0">
              <a:buNone/>
            </a:pPr>
            <a:r>
              <a:rPr lang="pl-PL" i="1" dirty="0"/>
              <a:t>Dotacja jednorazowa na lokal (budynek mieszkalny)</a:t>
            </a:r>
            <a:endParaRPr lang="pl-PL" dirty="0"/>
          </a:p>
          <a:p>
            <a:pPr marL="0" indent="0">
              <a:buNone/>
            </a:pPr>
            <a:r>
              <a:rPr lang="pl-PL" i="1" dirty="0" smtClean="0"/>
              <a:t>Zmiana systemu ogrzewania na węglowe (tylko </a:t>
            </a:r>
            <a:r>
              <a:rPr lang="pl-PL" i="1" dirty="0" err="1" smtClean="0"/>
              <a:t>ekogroszek</a:t>
            </a:r>
            <a:r>
              <a:rPr lang="pl-PL" i="1" dirty="0" smtClean="0"/>
              <a:t>) kocioł klasy V wg normy PN-EN 303-5:2012 z podajnikiem automatycznym.</a:t>
            </a:r>
          </a:p>
          <a:p>
            <a:pPr marL="0" indent="0">
              <a:buNone/>
            </a:pPr>
            <a:r>
              <a:rPr lang="pl-PL" i="1" dirty="0" smtClean="0"/>
              <a:t>Likwidacja kominka z rozprowadzeniem ciepła (np. płaszcz wodny).</a:t>
            </a:r>
          </a:p>
          <a:p>
            <a:pPr marL="0" indent="0">
              <a:buNone/>
            </a:pPr>
            <a:r>
              <a:rPr lang="pl-PL" i="1" dirty="0" smtClean="0"/>
              <a:t>Zgodnie </a:t>
            </a:r>
            <a:r>
              <a:rPr lang="pl-PL" i="1" dirty="0"/>
              <a:t>z zapisami uchwały antysmogowej </a:t>
            </a:r>
            <a:r>
              <a:rPr lang="pl-PL" b="1" i="1" dirty="0"/>
              <a:t>od stycznia 2022 </a:t>
            </a:r>
            <a:r>
              <a:rPr lang="pl-PL" i="1" dirty="0"/>
              <a:t>r. najbardziej przestarzałe instalacje nie będą mogły funkcjonować</a:t>
            </a:r>
            <a:r>
              <a:rPr lang="pl-PL" i="1" dirty="0" smtClean="0"/>
              <a:t>.</a:t>
            </a:r>
          </a:p>
          <a:p>
            <a:pPr marL="0" indent="0">
              <a:buNone/>
            </a:pPr>
            <a:endParaRPr lang="pl-PL" dirty="0"/>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4208" y="1268761"/>
            <a:ext cx="2241426" cy="22322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362397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Bildplatzhalter 3" descr="Vorschaubild Allgemein.png"/>
          <p:cNvPicPr>
            <a:picLocks noGrp="1" noChangeAspect="1"/>
          </p:cNvPicPr>
          <p:nvPr>
            <p:ph type="pic" sz="quarter" idx="16"/>
          </p:nvPr>
        </p:nvPicPr>
        <p:blipFill>
          <a:blip r:embed="rId2" cstate="print"/>
          <a:srcRect l="10634" r="10634"/>
          <a:stretch>
            <a:fillRect/>
          </a:stretch>
        </p:blipFill>
        <p:spPr bwMode="auto"/>
      </p:pic>
      <p:sp>
        <p:nvSpPr>
          <p:cNvPr id="3" name="Textplatzhalter 2"/>
          <p:cNvSpPr>
            <a:spLocks noGrp="1"/>
          </p:cNvSpPr>
          <p:nvPr>
            <p:ph type="body" sz="quarter" idx="15"/>
          </p:nvPr>
        </p:nvSpPr>
        <p:spPr bwMode="auto"/>
        <p:txBody>
          <a:bodyPr/>
          <a:lstStyle/>
          <a:p>
            <a:endParaRPr lang="en-US" dirty="0"/>
          </a:p>
        </p:txBody>
      </p:sp>
      <p:sp>
        <p:nvSpPr>
          <p:cNvPr id="5" name="Foliennummernplatzhalter 4"/>
          <p:cNvSpPr>
            <a:spLocks noGrp="1"/>
          </p:cNvSpPr>
          <p:nvPr>
            <p:ph type="sldNum" sz="quarter" idx="12"/>
          </p:nvPr>
        </p:nvSpPr>
        <p:spPr bwMode="auto"/>
        <p:txBody>
          <a:bodyPr/>
          <a:lstStyle/>
          <a:p>
            <a:fld id="{76D8E909-938B-47AE-BA6E-C31282E5C101}" type="slidenum">
              <a:rPr lang="de-DE" smtClean="0"/>
              <a:pPr/>
              <a:t>9</a:t>
            </a:fld>
            <a:endParaRPr lang="de-DE"/>
          </a:p>
        </p:txBody>
      </p:sp>
      <p:grpSp>
        <p:nvGrpSpPr>
          <p:cNvPr id="6" name="Gruppieren 4"/>
          <p:cNvGrpSpPr/>
          <p:nvPr/>
        </p:nvGrpSpPr>
        <p:grpSpPr bwMode="ltGray">
          <a:xfrm>
            <a:off x="2876984" y="0"/>
            <a:ext cx="6267016" cy="6858000"/>
            <a:chOff x="2885693" y="0"/>
            <a:chExt cx="6267016" cy="6858000"/>
          </a:xfrm>
        </p:grpSpPr>
        <p:sp>
          <p:nvSpPr>
            <p:cNvPr id="7" name="Freihandform 6"/>
            <p:cNvSpPr/>
            <p:nvPr/>
          </p:nvSpPr>
          <p:spPr bwMode="ltGray">
            <a:xfrm>
              <a:off x="2885693" y="0"/>
              <a:ext cx="6009841" cy="6858000"/>
            </a:xfrm>
            <a:custGeom>
              <a:avLst/>
              <a:gdLst>
                <a:gd name="connsiteX0" fmla="*/ 26126 w 7602583"/>
                <a:gd name="connsiteY0" fmla="*/ 39189 h 6871063"/>
                <a:gd name="connsiteX1" fmla="*/ 7602583 w 7602583"/>
                <a:gd name="connsiteY1" fmla="*/ 0 h 6871063"/>
                <a:gd name="connsiteX2" fmla="*/ 4976949 w 7602583"/>
                <a:gd name="connsiteY2" fmla="*/ 6871063 h 6871063"/>
                <a:gd name="connsiteX3" fmla="*/ 0 w 7602583"/>
                <a:gd name="connsiteY3" fmla="*/ 6871063 h 6871063"/>
                <a:gd name="connsiteX4" fmla="*/ 26126 w 7602583"/>
                <a:gd name="connsiteY4" fmla="*/ 39189 h 6871063"/>
                <a:gd name="connsiteX0" fmla="*/ 26126 w 7602583"/>
                <a:gd name="connsiteY0" fmla="*/ 39189 h 6871063"/>
                <a:gd name="connsiteX1" fmla="*/ 7602583 w 7602583"/>
                <a:gd name="connsiteY1" fmla="*/ 0 h 6871063"/>
                <a:gd name="connsiteX2" fmla="*/ 6675120 w 7602583"/>
                <a:gd name="connsiteY2" fmla="*/ 2429692 h 6871063"/>
                <a:gd name="connsiteX3" fmla="*/ 4976949 w 7602583"/>
                <a:gd name="connsiteY3" fmla="*/ 6871063 h 6871063"/>
                <a:gd name="connsiteX4" fmla="*/ 0 w 7602583"/>
                <a:gd name="connsiteY4" fmla="*/ 6871063 h 6871063"/>
                <a:gd name="connsiteX5" fmla="*/ 26126 w 7602583"/>
                <a:gd name="connsiteY5" fmla="*/ 39189 h 6871063"/>
                <a:gd name="connsiteX0" fmla="*/ 26126 w 7602583"/>
                <a:gd name="connsiteY0" fmla="*/ 39189 h 6871063"/>
                <a:gd name="connsiteX1" fmla="*/ 7602583 w 7602583"/>
                <a:gd name="connsiteY1" fmla="*/ 0 h 6871063"/>
                <a:gd name="connsiteX2" fmla="*/ 4976949 w 7602583"/>
                <a:gd name="connsiteY2" fmla="*/ 6871063 h 6871063"/>
                <a:gd name="connsiteX3" fmla="*/ 0 w 7602583"/>
                <a:gd name="connsiteY3" fmla="*/ 6871063 h 6871063"/>
                <a:gd name="connsiteX4" fmla="*/ 26126 w 7602583"/>
                <a:gd name="connsiteY4" fmla="*/ 39189 h 6871063"/>
                <a:gd name="connsiteX0" fmla="*/ 26126 w 8427720"/>
                <a:gd name="connsiteY0" fmla="*/ 39189 h 6871063"/>
                <a:gd name="connsiteX1" fmla="*/ 7602583 w 8427720"/>
                <a:gd name="connsiteY1" fmla="*/ 0 h 6871063"/>
                <a:gd name="connsiteX2" fmla="*/ 4976949 w 8427720"/>
                <a:gd name="connsiteY2" fmla="*/ 6871063 h 6871063"/>
                <a:gd name="connsiteX3" fmla="*/ 0 w 8427720"/>
                <a:gd name="connsiteY3" fmla="*/ 6871063 h 6871063"/>
                <a:gd name="connsiteX4" fmla="*/ 26126 w 8427720"/>
                <a:gd name="connsiteY4" fmla="*/ 39189 h 6871063"/>
                <a:gd name="connsiteX0" fmla="*/ 26126 w 8427720"/>
                <a:gd name="connsiteY0" fmla="*/ 39189 h 6884126"/>
                <a:gd name="connsiteX1" fmla="*/ 7602583 w 8427720"/>
                <a:gd name="connsiteY1" fmla="*/ 0 h 6884126"/>
                <a:gd name="connsiteX2" fmla="*/ 4402183 w 8427720"/>
                <a:gd name="connsiteY2" fmla="*/ 6884126 h 6884126"/>
                <a:gd name="connsiteX3" fmla="*/ 0 w 8427720"/>
                <a:gd name="connsiteY3" fmla="*/ 6871063 h 6884126"/>
                <a:gd name="connsiteX4" fmla="*/ 26126 w 8427720"/>
                <a:gd name="connsiteY4" fmla="*/ 39189 h 6884126"/>
                <a:gd name="connsiteX0" fmla="*/ 26126 w 8231777"/>
                <a:gd name="connsiteY0" fmla="*/ 39189 h 6884126"/>
                <a:gd name="connsiteX1" fmla="*/ 7602583 w 8231777"/>
                <a:gd name="connsiteY1" fmla="*/ 0 h 6884126"/>
                <a:gd name="connsiteX2" fmla="*/ 4402183 w 8231777"/>
                <a:gd name="connsiteY2" fmla="*/ 6884126 h 6884126"/>
                <a:gd name="connsiteX3" fmla="*/ 0 w 8231777"/>
                <a:gd name="connsiteY3" fmla="*/ 6871063 h 6884126"/>
                <a:gd name="connsiteX4" fmla="*/ 26126 w 8231777"/>
                <a:gd name="connsiteY4" fmla="*/ 39189 h 6884126"/>
                <a:gd name="connsiteX0" fmla="*/ 26126 w 8009709"/>
                <a:gd name="connsiteY0" fmla="*/ 13064 h 6858001"/>
                <a:gd name="connsiteX1" fmla="*/ 7380515 w 8009709"/>
                <a:gd name="connsiteY1" fmla="*/ 0 h 6858001"/>
                <a:gd name="connsiteX2" fmla="*/ 4402183 w 8009709"/>
                <a:gd name="connsiteY2" fmla="*/ 6858001 h 6858001"/>
                <a:gd name="connsiteX3" fmla="*/ 0 w 8009709"/>
                <a:gd name="connsiteY3" fmla="*/ 6844938 h 6858001"/>
                <a:gd name="connsiteX4" fmla="*/ 26126 w 8009709"/>
                <a:gd name="connsiteY4" fmla="*/ 13064 h 6858001"/>
                <a:gd name="connsiteX0" fmla="*/ 26126 w 8388532"/>
                <a:gd name="connsiteY0" fmla="*/ 13064 h 6858001"/>
                <a:gd name="connsiteX1" fmla="*/ 7380515 w 8388532"/>
                <a:gd name="connsiteY1" fmla="*/ 0 h 6858001"/>
                <a:gd name="connsiteX2" fmla="*/ 4402183 w 8388532"/>
                <a:gd name="connsiteY2" fmla="*/ 6858001 h 6858001"/>
                <a:gd name="connsiteX3" fmla="*/ 0 w 8388532"/>
                <a:gd name="connsiteY3" fmla="*/ 6844938 h 6858001"/>
                <a:gd name="connsiteX4" fmla="*/ 26126 w 8388532"/>
                <a:gd name="connsiteY4" fmla="*/ 13064 h 6858001"/>
                <a:gd name="connsiteX0" fmla="*/ 26126 w 8388532"/>
                <a:gd name="connsiteY0" fmla="*/ 13064 h 6858000"/>
                <a:gd name="connsiteX1" fmla="*/ 7380515 w 8388532"/>
                <a:gd name="connsiteY1" fmla="*/ 0 h 6858000"/>
                <a:gd name="connsiteX2" fmla="*/ 4127863 w 8388532"/>
                <a:gd name="connsiteY2" fmla="*/ 6858000 h 6858000"/>
                <a:gd name="connsiteX3" fmla="*/ 0 w 8388532"/>
                <a:gd name="connsiteY3" fmla="*/ 6844938 h 6858000"/>
                <a:gd name="connsiteX4" fmla="*/ 26126 w 8388532"/>
                <a:gd name="connsiteY4" fmla="*/ 13064 h 6858000"/>
                <a:gd name="connsiteX0" fmla="*/ 26126 w 8388532"/>
                <a:gd name="connsiteY0" fmla="*/ 13064 h 6858000"/>
                <a:gd name="connsiteX1" fmla="*/ 7380515 w 8388532"/>
                <a:gd name="connsiteY1" fmla="*/ 0 h 6858000"/>
                <a:gd name="connsiteX2" fmla="*/ 4127863 w 8388532"/>
                <a:gd name="connsiteY2" fmla="*/ 6858000 h 6858000"/>
                <a:gd name="connsiteX3" fmla="*/ 0 w 8388532"/>
                <a:gd name="connsiteY3" fmla="*/ 6844938 h 6858000"/>
                <a:gd name="connsiteX4" fmla="*/ 26126 w 8388532"/>
                <a:gd name="connsiteY4" fmla="*/ 13064 h 6858000"/>
                <a:gd name="connsiteX0" fmla="*/ 269046 w 8388532"/>
                <a:gd name="connsiteY0" fmla="*/ 0 h 6858000"/>
                <a:gd name="connsiteX1" fmla="*/ 7380515 w 8388532"/>
                <a:gd name="connsiteY1" fmla="*/ 0 h 6858000"/>
                <a:gd name="connsiteX2" fmla="*/ 4127863 w 8388532"/>
                <a:gd name="connsiteY2" fmla="*/ 6858000 h 6858000"/>
                <a:gd name="connsiteX3" fmla="*/ 0 w 8388532"/>
                <a:gd name="connsiteY3" fmla="*/ 6844938 h 6858000"/>
                <a:gd name="connsiteX4" fmla="*/ 269046 w 8388532"/>
                <a:gd name="connsiteY4" fmla="*/ 0 h 6858000"/>
                <a:gd name="connsiteX0" fmla="*/ 8709 w 8128195"/>
                <a:gd name="connsiteY0" fmla="*/ 0 h 6858000"/>
                <a:gd name="connsiteX1" fmla="*/ 7120178 w 8128195"/>
                <a:gd name="connsiteY1" fmla="*/ 0 h 6858000"/>
                <a:gd name="connsiteX2" fmla="*/ 3867526 w 8128195"/>
                <a:gd name="connsiteY2" fmla="*/ 6858000 h 6858000"/>
                <a:gd name="connsiteX3" fmla="*/ 8709 w 8128195"/>
                <a:gd name="connsiteY3" fmla="*/ 6858000 h 6858000"/>
                <a:gd name="connsiteX4" fmla="*/ 8709 w 8128195"/>
                <a:gd name="connsiteY4" fmla="*/ 0 h 6858000"/>
                <a:gd name="connsiteX0" fmla="*/ 3079533 w 8119486"/>
                <a:gd name="connsiteY0" fmla="*/ 620110 h 6858000"/>
                <a:gd name="connsiteX1" fmla="*/ 7111469 w 8119486"/>
                <a:gd name="connsiteY1" fmla="*/ 0 h 6858000"/>
                <a:gd name="connsiteX2" fmla="*/ 3858817 w 8119486"/>
                <a:gd name="connsiteY2" fmla="*/ 6858000 h 6858000"/>
                <a:gd name="connsiteX3" fmla="*/ 0 w 8119486"/>
                <a:gd name="connsiteY3" fmla="*/ 6858000 h 6858000"/>
                <a:gd name="connsiteX4" fmla="*/ 3079533 w 8119486"/>
                <a:gd name="connsiteY4" fmla="*/ 620110 h 6858000"/>
                <a:gd name="connsiteX0" fmla="*/ 705995 w 8119486"/>
                <a:gd name="connsiteY0" fmla="*/ 0 h 6858000"/>
                <a:gd name="connsiteX1" fmla="*/ 7111469 w 8119486"/>
                <a:gd name="connsiteY1" fmla="*/ 0 h 6858000"/>
                <a:gd name="connsiteX2" fmla="*/ 3858817 w 8119486"/>
                <a:gd name="connsiteY2" fmla="*/ 6858000 h 6858000"/>
                <a:gd name="connsiteX3" fmla="*/ 0 w 8119486"/>
                <a:gd name="connsiteY3" fmla="*/ 6858000 h 6858000"/>
                <a:gd name="connsiteX4" fmla="*/ 705995 w 8119486"/>
                <a:gd name="connsiteY4" fmla="*/ 0 h 6858000"/>
                <a:gd name="connsiteX0" fmla="*/ 8709 w 7422200"/>
                <a:gd name="connsiteY0" fmla="*/ 0 h 6858000"/>
                <a:gd name="connsiteX1" fmla="*/ 6414183 w 7422200"/>
                <a:gd name="connsiteY1" fmla="*/ 0 h 6858000"/>
                <a:gd name="connsiteX2" fmla="*/ 3161531 w 7422200"/>
                <a:gd name="connsiteY2" fmla="*/ 6858000 h 6858000"/>
                <a:gd name="connsiteX3" fmla="*/ 805694 w 7422200"/>
                <a:gd name="connsiteY3" fmla="*/ 5549462 h 6858000"/>
                <a:gd name="connsiteX4" fmla="*/ 8709 w 7422200"/>
                <a:gd name="connsiteY4" fmla="*/ 0 h 6858000"/>
                <a:gd name="connsiteX0" fmla="*/ 8709 w 7422200"/>
                <a:gd name="connsiteY0" fmla="*/ 0 h 6858000"/>
                <a:gd name="connsiteX1" fmla="*/ 6414183 w 7422200"/>
                <a:gd name="connsiteY1" fmla="*/ 0 h 6858000"/>
                <a:gd name="connsiteX2" fmla="*/ 3161531 w 7422200"/>
                <a:gd name="connsiteY2" fmla="*/ 6858000 h 6858000"/>
                <a:gd name="connsiteX3" fmla="*/ 8709 w 7422200"/>
                <a:gd name="connsiteY3" fmla="*/ 6858000 h 6858000"/>
                <a:gd name="connsiteX4" fmla="*/ 8709 w 7422200"/>
                <a:gd name="connsiteY4" fmla="*/ 0 h 6858000"/>
                <a:gd name="connsiteX0" fmla="*/ 9153959 w 9153959"/>
                <a:gd name="connsiteY0" fmla="*/ 0 h 6858000"/>
                <a:gd name="connsiteX1" fmla="*/ 6405474 w 9153959"/>
                <a:gd name="connsiteY1" fmla="*/ 0 h 6858000"/>
                <a:gd name="connsiteX2" fmla="*/ 3152822 w 9153959"/>
                <a:gd name="connsiteY2" fmla="*/ 6858000 h 6858000"/>
                <a:gd name="connsiteX3" fmla="*/ 0 w 9153959"/>
                <a:gd name="connsiteY3" fmla="*/ 6858000 h 6858000"/>
                <a:gd name="connsiteX4" fmla="*/ 9153959 w 9153959"/>
                <a:gd name="connsiteY4" fmla="*/ 0 h 6858000"/>
                <a:gd name="connsiteX0" fmla="*/ 6001137 w 6009845"/>
                <a:gd name="connsiteY0" fmla="*/ 0 h 6858000"/>
                <a:gd name="connsiteX1" fmla="*/ 3252652 w 6009845"/>
                <a:gd name="connsiteY1" fmla="*/ 0 h 6858000"/>
                <a:gd name="connsiteX2" fmla="*/ 0 w 6009845"/>
                <a:gd name="connsiteY2" fmla="*/ 6858000 h 6858000"/>
                <a:gd name="connsiteX3" fmla="*/ 6001136 w 6009845"/>
                <a:gd name="connsiteY3" fmla="*/ 6858000 h 6858000"/>
                <a:gd name="connsiteX4" fmla="*/ 6001137 w 600984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09845" h="6858000">
                  <a:moveTo>
                    <a:pt x="6001137" y="0"/>
                  </a:moveTo>
                  <a:lnTo>
                    <a:pt x="3252652" y="0"/>
                  </a:lnTo>
                  <a:cubicBezTo>
                    <a:pt x="4260669" y="2810690"/>
                    <a:pt x="1619795" y="5738949"/>
                    <a:pt x="0" y="6858000"/>
                  </a:cubicBezTo>
                  <a:lnTo>
                    <a:pt x="6001136" y="6858000"/>
                  </a:lnTo>
                  <a:cubicBezTo>
                    <a:pt x="6009845" y="4580709"/>
                    <a:pt x="5992428" y="2277291"/>
                    <a:pt x="6001137" y="0"/>
                  </a:cubicBezTo>
                  <a:close/>
                </a:path>
              </a:pathLst>
            </a:custGeom>
            <a:solidFill>
              <a:schemeClr val="bg1">
                <a:alpha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noProof="1"/>
            </a:p>
          </p:txBody>
        </p:sp>
        <p:sp>
          <p:nvSpPr>
            <p:cNvPr id="8" name="Freihandform 7"/>
            <p:cNvSpPr/>
            <p:nvPr/>
          </p:nvSpPr>
          <p:spPr bwMode="ltGray">
            <a:xfrm>
              <a:off x="3142868" y="0"/>
              <a:ext cx="6009841" cy="6858000"/>
            </a:xfrm>
            <a:custGeom>
              <a:avLst/>
              <a:gdLst>
                <a:gd name="connsiteX0" fmla="*/ 26126 w 7602583"/>
                <a:gd name="connsiteY0" fmla="*/ 39189 h 6871063"/>
                <a:gd name="connsiteX1" fmla="*/ 7602583 w 7602583"/>
                <a:gd name="connsiteY1" fmla="*/ 0 h 6871063"/>
                <a:gd name="connsiteX2" fmla="*/ 4976949 w 7602583"/>
                <a:gd name="connsiteY2" fmla="*/ 6871063 h 6871063"/>
                <a:gd name="connsiteX3" fmla="*/ 0 w 7602583"/>
                <a:gd name="connsiteY3" fmla="*/ 6871063 h 6871063"/>
                <a:gd name="connsiteX4" fmla="*/ 26126 w 7602583"/>
                <a:gd name="connsiteY4" fmla="*/ 39189 h 6871063"/>
                <a:gd name="connsiteX0" fmla="*/ 26126 w 7602583"/>
                <a:gd name="connsiteY0" fmla="*/ 39189 h 6871063"/>
                <a:gd name="connsiteX1" fmla="*/ 7602583 w 7602583"/>
                <a:gd name="connsiteY1" fmla="*/ 0 h 6871063"/>
                <a:gd name="connsiteX2" fmla="*/ 6675120 w 7602583"/>
                <a:gd name="connsiteY2" fmla="*/ 2429692 h 6871063"/>
                <a:gd name="connsiteX3" fmla="*/ 4976949 w 7602583"/>
                <a:gd name="connsiteY3" fmla="*/ 6871063 h 6871063"/>
                <a:gd name="connsiteX4" fmla="*/ 0 w 7602583"/>
                <a:gd name="connsiteY4" fmla="*/ 6871063 h 6871063"/>
                <a:gd name="connsiteX5" fmla="*/ 26126 w 7602583"/>
                <a:gd name="connsiteY5" fmla="*/ 39189 h 6871063"/>
                <a:gd name="connsiteX0" fmla="*/ 26126 w 7602583"/>
                <a:gd name="connsiteY0" fmla="*/ 39189 h 6871063"/>
                <a:gd name="connsiteX1" fmla="*/ 7602583 w 7602583"/>
                <a:gd name="connsiteY1" fmla="*/ 0 h 6871063"/>
                <a:gd name="connsiteX2" fmla="*/ 4976949 w 7602583"/>
                <a:gd name="connsiteY2" fmla="*/ 6871063 h 6871063"/>
                <a:gd name="connsiteX3" fmla="*/ 0 w 7602583"/>
                <a:gd name="connsiteY3" fmla="*/ 6871063 h 6871063"/>
                <a:gd name="connsiteX4" fmla="*/ 26126 w 7602583"/>
                <a:gd name="connsiteY4" fmla="*/ 39189 h 6871063"/>
                <a:gd name="connsiteX0" fmla="*/ 26126 w 8427720"/>
                <a:gd name="connsiteY0" fmla="*/ 39189 h 6871063"/>
                <a:gd name="connsiteX1" fmla="*/ 7602583 w 8427720"/>
                <a:gd name="connsiteY1" fmla="*/ 0 h 6871063"/>
                <a:gd name="connsiteX2" fmla="*/ 4976949 w 8427720"/>
                <a:gd name="connsiteY2" fmla="*/ 6871063 h 6871063"/>
                <a:gd name="connsiteX3" fmla="*/ 0 w 8427720"/>
                <a:gd name="connsiteY3" fmla="*/ 6871063 h 6871063"/>
                <a:gd name="connsiteX4" fmla="*/ 26126 w 8427720"/>
                <a:gd name="connsiteY4" fmla="*/ 39189 h 6871063"/>
                <a:gd name="connsiteX0" fmla="*/ 26126 w 8427720"/>
                <a:gd name="connsiteY0" fmla="*/ 39189 h 6884126"/>
                <a:gd name="connsiteX1" fmla="*/ 7602583 w 8427720"/>
                <a:gd name="connsiteY1" fmla="*/ 0 h 6884126"/>
                <a:gd name="connsiteX2" fmla="*/ 4402183 w 8427720"/>
                <a:gd name="connsiteY2" fmla="*/ 6884126 h 6884126"/>
                <a:gd name="connsiteX3" fmla="*/ 0 w 8427720"/>
                <a:gd name="connsiteY3" fmla="*/ 6871063 h 6884126"/>
                <a:gd name="connsiteX4" fmla="*/ 26126 w 8427720"/>
                <a:gd name="connsiteY4" fmla="*/ 39189 h 6884126"/>
                <a:gd name="connsiteX0" fmla="*/ 26126 w 8231777"/>
                <a:gd name="connsiteY0" fmla="*/ 39189 h 6884126"/>
                <a:gd name="connsiteX1" fmla="*/ 7602583 w 8231777"/>
                <a:gd name="connsiteY1" fmla="*/ 0 h 6884126"/>
                <a:gd name="connsiteX2" fmla="*/ 4402183 w 8231777"/>
                <a:gd name="connsiteY2" fmla="*/ 6884126 h 6884126"/>
                <a:gd name="connsiteX3" fmla="*/ 0 w 8231777"/>
                <a:gd name="connsiteY3" fmla="*/ 6871063 h 6884126"/>
                <a:gd name="connsiteX4" fmla="*/ 26126 w 8231777"/>
                <a:gd name="connsiteY4" fmla="*/ 39189 h 6884126"/>
                <a:gd name="connsiteX0" fmla="*/ 26126 w 8009709"/>
                <a:gd name="connsiteY0" fmla="*/ 13064 h 6858001"/>
                <a:gd name="connsiteX1" fmla="*/ 7380515 w 8009709"/>
                <a:gd name="connsiteY1" fmla="*/ 0 h 6858001"/>
                <a:gd name="connsiteX2" fmla="*/ 4402183 w 8009709"/>
                <a:gd name="connsiteY2" fmla="*/ 6858001 h 6858001"/>
                <a:gd name="connsiteX3" fmla="*/ 0 w 8009709"/>
                <a:gd name="connsiteY3" fmla="*/ 6844938 h 6858001"/>
                <a:gd name="connsiteX4" fmla="*/ 26126 w 8009709"/>
                <a:gd name="connsiteY4" fmla="*/ 13064 h 6858001"/>
                <a:gd name="connsiteX0" fmla="*/ 26126 w 8388532"/>
                <a:gd name="connsiteY0" fmla="*/ 13064 h 6858001"/>
                <a:gd name="connsiteX1" fmla="*/ 7380515 w 8388532"/>
                <a:gd name="connsiteY1" fmla="*/ 0 h 6858001"/>
                <a:gd name="connsiteX2" fmla="*/ 4402183 w 8388532"/>
                <a:gd name="connsiteY2" fmla="*/ 6858001 h 6858001"/>
                <a:gd name="connsiteX3" fmla="*/ 0 w 8388532"/>
                <a:gd name="connsiteY3" fmla="*/ 6844938 h 6858001"/>
                <a:gd name="connsiteX4" fmla="*/ 26126 w 8388532"/>
                <a:gd name="connsiteY4" fmla="*/ 13064 h 6858001"/>
                <a:gd name="connsiteX0" fmla="*/ 26126 w 8388532"/>
                <a:gd name="connsiteY0" fmla="*/ 13064 h 6858000"/>
                <a:gd name="connsiteX1" fmla="*/ 7380515 w 8388532"/>
                <a:gd name="connsiteY1" fmla="*/ 0 h 6858000"/>
                <a:gd name="connsiteX2" fmla="*/ 4127863 w 8388532"/>
                <a:gd name="connsiteY2" fmla="*/ 6858000 h 6858000"/>
                <a:gd name="connsiteX3" fmla="*/ 0 w 8388532"/>
                <a:gd name="connsiteY3" fmla="*/ 6844938 h 6858000"/>
                <a:gd name="connsiteX4" fmla="*/ 26126 w 8388532"/>
                <a:gd name="connsiteY4" fmla="*/ 13064 h 6858000"/>
                <a:gd name="connsiteX0" fmla="*/ 26126 w 8388532"/>
                <a:gd name="connsiteY0" fmla="*/ 13064 h 6858000"/>
                <a:gd name="connsiteX1" fmla="*/ 7380515 w 8388532"/>
                <a:gd name="connsiteY1" fmla="*/ 0 h 6858000"/>
                <a:gd name="connsiteX2" fmla="*/ 4127863 w 8388532"/>
                <a:gd name="connsiteY2" fmla="*/ 6858000 h 6858000"/>
                <a:gd name="connsiteX3" fmla="*/ 0 w 8388532"/>
                <a:gd name="connsiteY3" fmla="*/ 6844938 h 6858000"/>
                <a:gd name="connsiteX4" fmla="*/ 26126 w 8388532"/>
                <a:gd name="connsiteY4" fmla="*/ 13064 h 6858000"/>
                <a:gd name="connsiteX0" fmla="*/ 269046 w 8388532"/>
                <a:gd name="connsiteY0" fmla="*/ 0 h 6858000"/>
                <a:gd name="connsiteX1" fmla="*/ 7380515 w 8388532"/>
                <a:gd name="connsiteY1" fmla="*/ 0 h 6858000"/>
                <a:gd name="connsiteX2" fmla="*/ 4127863 w 8388532"/>
                <a:gd name="connsiteY2" fmla="*/ 6858000 h 6858000"/>
                <a:gd name="connsiteX3" fmla="*/ 0 w 8388532"/>
                <a:gd name="connsiteY3" fmla="*/ 6844938 h 6858000"/>
                <a:gd name="connsiteX4" fmla="*/ 269046 w 8388532"/>
                <a:gd name="connsiteY4" fmla="*/ 0 h 6858000"/>
                <a:gd name="connsiteX0" fmla="*/ 8709 w 8128195"/>
                <a:gd name="connsiteY0" fmla="*/ 0 h 6858000"/>
                <a:gd name="connsiteX1" fmla="*/ 7120178 w 8128195"/>
                <a:gd name="connsiteY1" fmla="*/ 0 h 6858000"/>
                <a:gd name="connsiteX2" fmla="*/ 3867526 w 8128195"/>
                <a:gd name="connsiteY2" fmla="*/ 6858000 h 6858000"/>
                <a:gd name="connsiteX3" fmla="*/ 8709 w 8128195"/>
                <a:gd name="connsiteY3" fmla="*/ 6858000 h 6858000"/>
                <a:gd name="connsiteX4" fmla="*/ 8709 w 8128195"/>
                <a:gd name="connsiteY4" fmla="*/ 0 h 6858000"/>
                <a:gd name="connsiteX0" fmla="*/ 3079533 w 8119486"/>
                <a:gd name="connsiteY0" fmla="*/ 620110 h 6858000"/>
                <a:gd name="connsiteX1" fmla="*/ 7111469 w 8119486"/>
                <a:gd name="connsiteY1" fmla="*/ 0 h 6858000"/>
                <a:gd name="connsiteX2" fmla="*/ 3858817 w 8119486"/>
                <a:gd name="connsiteY2" fmla="*/ 6858000 h 6858000"/>
                <a:gd name="connsiteX3" fmla="*/ 0 w 8119486"/>
                <a:gd name="connsiteY3" fmla="*/ 6858000 h 6858000"/>
                <a:gd name="connsiteX4" fmla="*/ 3079533 w 8119486"/>
                <a:gd name="connsiteY4" fmla="*/ 620110 h 6858000"/>
                <a:gd name="connsiteX0" fmla="*/ 705995 w 8119486"/>
                <a:gd name="connsiteY0" fmla="*/ 0 h 6858000"/>
                <a:gd name="connsiteX1" fmla="*/ 7111469 w 8119486"/>
                <a:gd name="connsiteY1" fmla="*/ 0 h 6858000"/>
                <a:gd name="connsiteX2" fmla="*/ 3858817 w 8119486"/>
                <a:gd name="connsiteY2" fmla="*/ 6858000 h 6858000"/>
                <a:gd name="connsiteX3" fmla="*/ 0 w 8119486"/>
                <a:gd name="connsiteY3" fmla="*/ 6858000 h 6858000"/>
                <a:gd name="connsiteX4" fmla="*/ 705995 w 8119486"/>
                <a:gd name="connsiteY4" fmla="*/ 0 h 6858000"/>
                <a:gd name="connsiteX0" fmla="*/ 8709 w 7422200"/>
                <a:gd name="connsiteY0" fmla="*/ 0 h 6858000"/>
                <a:gd name="connsiteX1" fmla="*/ 6414183 w 7422200"/>
                <a:gd name="connsiteY1" fmla="*/ 0 h 6858000"/>
                <a:gd name="connsiteX2" fmla="*/ 3161531 w 7422200"/>
                <a:gd name="connsiteY2" fmla="*/ 6858000 h 6858000"/>
                <a:gd name="connsiteX3" fmla="*/ 805694 w 7422200"/>
                <a:gd name="connsiteY3" fmla="*/ 5549462 h 6858000"/>
                <a:gd name="connsiteX4" fmla="*/ 8709 w 7422200"/>
                <a:gd name="connsiteY4" fmla="*/ 0 h 6858000"/>
                <a:gd name="connsiteX0" fmla="*/ 8709 w 7422200"/>
                <a:gd name="connsiteY0" fmla="*/ 0 h 6858000"/>
                <a:gd name="connsiteX1" fmla="*/ 6414183 w 7422200"/>
                <a:gd name="connsiteY1" fmla="*/ 0 h 6858000"/>
                <a:gd name="connsiteX2" fmla="*/ 3161531 w 7422200"/>
                <a:gd name="connsiteY2" fmla="*/ 6858000 h 6858000"/>
                <a:gd name="connsiteX3" fmla="*/ 8709 w 7422200"/>
                <a:gd name="connsiteY3" fmla="*/ 6858000 h 6858000"/>
                <a:gd name="connsiteX4" fmla="*/ 8709 w 7422200"/>
                <a:gd name="connsiteY4" fmla="*/ 0 h 6858000"/>
                <a:gd name="connsiteX0" fmla="*/ 9153959 w 9153959"/>
                <a:gd name="connsiteY0" fmla="*/ 0 h 6858000"/>
                <a:gd name="connsiteX1" fmla="*/ 6405474 w 9153959"/>
                <a:gd name="connsiteY1" fmla="*/ 0 h 6858000"/>
                <a:gd name="connsiteX2" fmla="*/ 3152822 w 9153959"/>
                <a:gd name="connsiteY2" fmla="*/ 6858000 h 6858000"/>
                <a:gd name="connsiteX3" fmla="*/ 0 w 9153959"/>
                <a:gd name="connsiteY3" fmla="*/ 6858000 h 6858000"/>
                <a:gd name="connsiteX4" fmla="*/ 9153959 w 9153959"/>
                <a:gd name="connsiteY4" fmla="*/ 0 h 6858000"/>
                <a:gd name="connsiteX0" fmla="*/ 6001137 w 6009845"/>
                <a:gd name="connsiteY0" fmla="*/ 0 h 6858000"/>
                <a:gd name="connsiteX1" fmla="*/ 3252652 w 6009845"/>
                <a:gd name="connsiteY1" fmla="*/ 0 h 6858000"/>
                <a:gd name="connsiteX2" fmla="*/ 0 w 6009845"/>
                <a:gd name="connsiteY2" fmla="*/ 6858000 h 6858000"/>
                <a:gd name="connsiteX3" fmla="*/ 6001136 w 6009845"/>
                <a:gd name="connsiteY3" fmla="*/ 6858000 h 6858000"/>
                <a:gd name="connsiteX4" fmla="*/ 6001137 w 600984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09845" h="6858000">
                  <a:moveTo>
                    <a:pt x="6001137" y="0"/>
                  </a:moveTo>
                  <a:lnTo>
                    <a:pt x="3252652" y="0"/>
                  </a:lnTo>
                  <a:cubicBezTo>
                    <a:pt x="4260669" y="2810690"/>
                    <a:pt x="1619795" y="5738949"/>
                    <a:pt x="0" y="6858000"/>
                  </a:cubicBezTo>
                  <a:lnTo>
                    <a:pt x="6001136" y="6858000"/>
                  </a:lnTo>
                  <a:cubicBezTo>
                    <a:pt x="6009845" y="4580709"/>
                    <a:pt x="5992428" y="2277291"/>
                    <a:pt x="6001137"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noProof="1"/>
            </a:p>
          </p:txBody>
        </p:sp>
      </p:grpSp>
      <p:sp>
        <p:nvSpPr>
          <p:cNvPr id="9" name="Rechteck 8"/>
          <p:cNvSpPr/>
          <p:nvPr/>
        </p:nvSpPr>
        <p:spPr bwMode="auto">
          <a:xfrm>
            <a:off x="7048500" y="6172200"/>
            <a:ext cx="1638300" cy="35326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noProof="1">
              <a:ln w="1905"/>
              <a:solidFill>
                <a:schemeClr val="accent6"/>
              </a:solidFill>
              <a:effectLst>
                <a:innerShdw blurRad="63500" dist="76200" dir="21540000">
                  <a:prstClr val="black">
                    <a:alpha val="64000"/>
                  </a:prstClr>
                </a:innerShdw>
                <a:reflection blurRad="6350" stA="55000" endA="300" endPos="45500" dir="5400000" sy="-100000" algn="bl" rotWithShape="0"/>
              </a:effectLst>
            </a:endParaRPr>
          </a:p>
        </p:txBody>
      </p:sp>
      <p:sp>
        <p:nvSpPr>
          <p:cNvPr id="10" name="Rechteck 9"/>
          <p:cNvSpPr/>
          <p:nvPr/>
        </p:nvSpPr>
        <p:spPr bwMode="ltGray">
          <a:xfrm>
            <a:off x="481923" y="-604113"/>
            <a:ext cx="6325249" cy="39395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endParaRPr lang="pl-PL" sz="5000" b="1" noProof="1" smtClean="0">
              <a:solidFill>
                <a:schemeClr val="bg1">
                  <a:lumMod val="95000"/>
                </a:schemeClr>
              </a:solidFill>
            </a:endParaRPr>
          </a:p>
          <a:p>
            <a:r>
              <a:rPr lang="pl-PL" sz="5000" b="1" noProof="1" smtClean="0">
                <a:solidFill>
                  <a:schemeClr val="bg1">
                    <a:lumMod val="95000"/>
                  </a:schemeClr>
                </a:solidFill>
              </a:rPr>
              <a:t>2.</a:t>
            </a:r>
          </a:p>
          <a:p>
            <a:r>
              <a:rPr lang="pl-PL" sz="5000" b="1" noProof="1" smtClean="0">
                <a:solidFill>
                  <a:schemeClr val="bg1">
                    <a:lumMod val="95000"/>
                  </a:schemeClr>
                </a:solidFill>
              </a:rPr>
              <a:t>Program </a:t>
            </a:r>
          </a:p>
          <a:p>
            <a:r>
              <a:rPr lang="pl-PL" sz="5000" b="1" noProof="1" smtClean="0">
                <a:solidFill>
                  <a:schemeClr val="bg1">
                    <a:lumMod val="95000"/>
                  </a:schemeClr>
                </a:solidFill>
              </a:rPr>
              <a:t>Czyste </a:t>
            </a:r>
            <a:r>
              <a:rPr lang="pl-PL" sz="5000" b="1" noProof="1">
                <a:solidFill>
                  <a:schemeClr val="bg1">
                    <a:lumMod val="95000"/>
                  </a:schemeClr>
                </a:solidFill>
              </a:rPr>
              <a:t>powietrze </a:t>
            </a:r>
          </a:p>
          <a:p>
            <a:endParaRPr lang="en-US" sz="5000" b="1" noProof="1">
              <a:solidFill>
                <a:schemeClr val="bg1">
                  <a:lumMod val="95000"/>
                </a:schemeClr>
              </a:solidFill>
            </a:endParaRPr>
          </a:p>
        </p:txBody>
      </p:sp>
    </p:spTree>
    <p:extLst>
      <p:ext uri="{BB962C8B-B14F-4D97-AF65-F5344CB8AC3E}">
        <p14:creationId xmlns:p14="http://schemas.microsoft.com/office/powerpoint/2010/main" val="3283447483"/>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16120</TotalTime>
  <Words>2216</Words>
  <Application>Microsoft Office PowerPoint</Application>
  <PresentationFormat>Pokaz na ekranie (4:3)</PresentationFormat>
  <Paragraphs>376</Paragraphs>
  <Slides>56</Slides>
  <Notes>1</Notes>
  <HiddenSlides>0</HiddenSlides>
  <MMClips>0</MMClips>
  <ScaleCrop>false</ScaleCrop>
  <HeadingPairs>
    <vt:vector size="4" baseType="variant">
      <vt:variant>
        <vt:lpstr>Motyw</vt:lpstr>
      </vt:variant>
      <vt:variant>
        <vt:i4>1</vt:i4>
      </vt:variant>
      <vt:variant>
        <vt:lpstr>Tytuły slajdów</vt:lpstr>
      </vt:variant>
      <vt:variant>
        <vt:i4>56</vt:i4>
      </vt:variant>
    </vt:vector>
  </HeadingPairs>
  <TitlesOfParts>
    <vt:vector size="57" baseType="lpstr">
      <vt:lpstr>Motyw pakietu Office</vt:lpstr>
      <vt:lpstr>Prezentacja programu PowerPoint</vt:lpstr>
      <vt:lpstr>Agenda</vt:lpstr>
      <vt:lpstr>Prezentacja programu PowerPoint</vt:lpstr>
      <vt:lpstr>1. Dotacja z Urzędu Miejskiego w Gliwicach</vt:lpstr>
      <vt:lpstr>1. Dotacja z Urzędu Miejskiego w Gliwicach</vt:lpstr>
      <vt:lpstr>1. Dotacja z Urzędu Miejskiego w Gliwicach </vt:lpstr>
      <vt:lpstr>1.Dotacja z Urzędu Miejskiego w Gliwicach</vt:lpstr>
      <vt:lpstr>1. Dotacja z Urzędu Miejskiego w Gliwicach</vt:lpstr>
      <vt:lpstr>Prezentacja programu PowerPoint</vt:lpstr>
      <vt:lpstr>2. Program "Czyste powietrze"</vt:lpstr>
      <vt:lpstr>2. Program "Czyste powietrze"</vt:lpstr>
      <vt:lpstr>2. Program "Czyste powietrze"</vt:lpstr>
      <vt:lpstr>2. Program "Czyste powietrze"</vt:lpstr>
      <vt:lpstr>Program "Czyste powietrze"</vt:lpstr>
      <vt:lpstr>2. Program "Czyste powietrze"</vt:lpstr>
      <vt:lpstr>Prezentacja programu PowerPoint</vt:lpstr>
      <vt:lpstr>Prezentacja programu PowerPoint</vt:lpstr>
      <vt:lpstr>Prezentacja programu PowerPoint</vt:lpstr>
      <vt:lpstr>Prezentacja programu PowerPoint</vt:lpstr>
      <vt:lpstr>Prezentacja programu PowerPoint</vt:lpstr>
      <vt:lpstr>2. Program "Czyste powietrze"</vt:lpstr>
      <vt:lpstr>3. Program "Czyste powietrze"</vt:lpstr>
      <vt:lpstr>2. Program "Czyste powietrze"</vt:lpstr>
      <vt:lpstr>3. Program "Czyste powietrze„ </vt:lpstr>
      <vt:lpstr>2. Program "Czyste powietrze"</vt:lpstr>
      <vt:lpstr>2. Program "Czyste powietrze"</vt:lpstr>
      <vt:lpstr>2. Program "Czyste powietrze"</vt:lpstr>
      <vt:lpstr>Prezentacja programu PowerPoint</vt:lpstr>
      <vt:lpstr>3. Ulga termomodernizacyjna</vt:lpstr>
      <vt:lpstr>3. Ulga termomodernizacyjna</vt:lpstr>
      <vt:lpstr>3. Ulga termomodernizacyjna</vt:lpstr>
      <vt:lpstr>3. Ulga termomodernizacyjna</vt:lpstr>
      <vt:lpstr>3. Ulga termomodernizacyjna</vt:lpstr>
      <vt:lpstr>3. Ulga termomodernizacyjna</vt:lpstr>
      <vt:lpstr>3. Ulga termomodernizacyjna</vt:lpstr>
      <vt:lpstr>3. Ulga termomodernizacyjna</vt:lpstr>
      <vt:lpstr>3. Ulga termomodernizacyjna</vt:lpstr>
      <vt:lpstr>3. Ulga termomodernizacyjna</vt:lpstr>
      <vt:lpstr>3. Ulga termomodernizacyjna</vt:lpstr>
      <vt:lpstr>Prezentacja programu PowerPoint</vt:lpstr>
      <vt:lpstr>4. Program „Mój prąd”</vt:lpstr>
      <vt:lpstr>4. Program „Mój prąd”</vt:lpstr>
      <vt:lpstr>4. Program „Mój prąd”</vt:lpstr>
      <vt:lpstr>4. Program „Mój prąd”</vt:lpstr>
      <vt:lpstr>4. Program „Mój prąd” stan na dzień 2020-01-12</vt:lpstr>
      <vt:lpstr>4. Program „Mój prąd”</vt:lpstr>
      <vt:lpstr>4. Program „Mój prąd”</vt:lpstr>
      <vt:lpstr>4. Program „Mój prąd”</vt:lpstr>
      <vt:lpstr>4. Program „Mój prąd”</vt:lpstr>
      <vt:lpstr>4. Program „Mój prąd”</vt:lpstr>
      <vt:lpstr>Podsumowanie</vt:lpstr>
      <vt:lpstr>Prezentacja programu PowerPoint</vt:lpstr>
      <vt:lpstr>Prezentacja programu PowerPoint</vt:lpstr>
      <vt:lpstr>Prezentacja programu PowerPoint</vt:lpstr>
      <vt:lpstr> Pytania, odpowiedzi, dyskusja </vt:lpstr>
      <vt:lpstr>  Dziękuję za uwagę!</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Zmiany w ZUS</dc:title>
  <dc:creator>MK</dc:creator>
  <cp:lastModifiedBy>Monika Kopciowska</cp:lastModifiedBy>
  <cp:revision>164</cp:revision>
  <cp:lastPrinted>2020-01-31T14:13:38Z</cp:lastPrinted>
  <dcterms:created xsi:type="dcterms:W3CDTF">2019-10-10T20:36:06Z</dcterms:created>
  <dcterms:modified xsi:type="dcterms:W3CDTF">2020-02-01T17:05:19Z</dcterms:modified>
</cp:coreProperties>
</file>